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7" r:id="rId4"/>
  </p:sldMasterIdLst>
  <p:notesMasterIdLst>
    <p:notesMasterId r:id="rId43"/>
  </p:notesMasterIdLst>
  <p:handoutMasterIdLst>
    <p:handoutMasterId r:id="rId44"/>
  </p:handoutMasterIdLst>
  <p:sldIdLst>
    <p:sldId id="262" r:id="rId5"/>
    <p:sldId id="3355" r:id="rId6"/>
    <p:sldId id="3307" r:id="rId7"/>
    <p:sldId id="3354" r:id="rId8"/>
    <p:sldId id="3390" r:id="rId9"/>
    <p:sldId id="3357" r:id="rId10"/>
    <p:sldId id="3360" r:id="rId11"/>
    <p:sldId id="3361" r:id="rId12"/>
    <p:sldId id="3379" r:id="rId13"/>
    <p:sldId id="3380" r:id="rId14"/>
    <p:sldId id="3381" r:id="rId15"/>
    <p:sldId id="3382" r:id="rId16"/>
    <p:sldId id="3384" r:id="rId17"/>
    <p:sldId id="3395" r:id="rId18"/>
    <p:sldId id="3396" r:id="rId19"/>
    <p:sldId id="3375" r:id="rId20"/>
    <p:sldId id="3372" r:id="rId21"/>
    <p:sldId id="3369" r:id="rId22"/>
    <p:sldId id="3391" r:id="rId23"/>
    <p:sldId id="3370" r:id="rId24"/>
    <p:sldId id="3373" r:id="rId25"/>
    <p:sldId id="3366" r:id="rId26"/>
    <p:sldId id="3367" r:id="rId27"/>
    <p:sldId id="3368" r:id="rId28"/>
    <p:sldId id="3392" r:id="rId29"/>
    <p:sldId id="3376" r:id="rId30"/>
    <p:sldId id="3374" r:id="rId31"/>
    <p:sldId id="3371" r:id="rId32"/>
    <p:sldId id="3377" r:id="rId33"/>
    <p:sldId id="3378" r:id="rId34"/>
    <p:sldId id="3394" r:id="rId35"/>
    <p:sldId id="3387" r:id="rId36"/>
    <p:sldId id="3386" r:id="rId37"/>
    <p:sldId id="3385" r:id="rId38"/>
    <p:sldId id="3393" r:id="rId39"/>
    <p:sldId id="3363" r:id="rId40"/>
    <p:sldId id="3365" r:id="rId41"/>
    <p:sldId id="3359"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0414D"/>
    <a:srgbClr val="BA9CA0"/>
    <a:srgbClr val="FFFFFF"/>
    <a:srgbClr val="0E577C"/>
    <a:srgbClr val="A5793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10031C-F331-4BAD-8A0E-D962B2B42D5A}" v="459" dt="2024-04-29T01:10:53.020"/>
    <p1510:client id="{31731871-C811-4D40-8A55-CC926DFE9090}" v="228" dt="2024-04-29T02:27:28.293"/>
    <p1510:client id="{4E2531CD-1273-4DAD-A9C5-32A01D3412B6}" v="3135" dt="2024-04-29T07:36:31.163"/>
    <p1510:client id="{5C67AB49-970E-4859-92D3-DEDA17B498CE}" v="11" dt="2024-04-29T06:45:41.165"/>
    <p1510:client id="{5DDEE022-9476-4D5B-AD64-7121AEDF9592}" v="295" dt="2024-04-29T05:25:28.630"/>
    <p1510:client id="{7E0B6977-CCB5-4317-9165-254D2EF3B788}" v="24" dt="2024-04-29T04:02:19.046"/>
    <p1510:client id="{7EB41218-3A94-48FB-BF91-F768C28F7EF1}" v="87" dt="2024-04-29T05:06:11.806"/>
    <p1510:client id="{A53F6855-7890-4ED8-B9D5-2BDD4DBCC4D4}" v="793" dt="2024-04-29T14:01:15.689"/>
    <p1510:client id="{B340C0A8-7CAC-4D6E-AD5B-17408FA74122}" v="127" dt="2024-04-29T01:57:32.709"/>
    <p1510:client id="{DA65B250-B757-48F2-8FFB-F7B33D8FFD18}" v="1785" dt="2024-04-29T05:34:26.690"/>
  </p1510:revLst>
</p1510:revInfo>
</file>

<file path=ppt/tableStyles.xml><?xml version="1.0" encoding="utf-8"?>
<a:tblStyleLst xmlns:a="http://schemas.openxmlformats.org/drawingml/2006/main" def="{9DCAF9ED-07DC-4A11-8D7F-57B35C25682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902" autoAdjust="0"/>
  </p:normalViewPr>
  <p:slideViewPr>
    <p:cSldViewPr snapToGrid="0">
      <p:cViewPr varScale="1">
        <p:scale>
          <a:sx n="101" d="100"/>
          <a:sy n="101" d="100"/>
        </p:scale>
        <p:origin x="876" y="114"/>
      </p:cViewPr>
      <p:guideLst>
        <p:guide orient="horz" pos="2160"/>
        <p:guide pos="3840"/>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theme" Target="theme/theme1.xml"/><Relationship Id="rId50" Type="http://schemas.microsoft.com/office/2018/10/relationships/authors" Target="author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notesMaster" Target="notesMasters/notesMaster1.xml"/><Relationship Id="rId48"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976AB79-C677-3DB7-78CF-9305D586148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13AB137-CEA6-0244-F12B-1ECC21172D0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DC994AA-C437-4EF4-8BEF-0B832D7FA420}" type="datetimeFigureOut">
              <a:rPr lang="en-US" smtClean="0"/>
              <a:t>3/22/2025</a:t>
            </a:fld>
            <a:endParaRPr lang="en-US"/>
          </a:p>
        </p:txBody>
      </p:sp>
      <p:sp>
        <p:nvSpPr>
          <p:cNvPr id="4" name="Footer Placeholder 3">
            <a:extLst>
              <a:ext uri="{FF2B5EF4-FFF2-40B4-BE49-F238E27FC236}">
                <a16:creationId xmlns:a16="http://schemas.microsoft.com/office/drawing/2014/main" id="{0868EC96-C6CC-F2AF-D90F-143F4D20A07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Tree>
    <p:extLst>
      <p:ext uri="{BB962C8B-B14F-4D97-AF65-F5344CB8AC3E}">
        <p14:creationId xmlns:p14="http://schemas.microsoft.com/office/powerpoint/2010/main" val="347202786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8B16356-3B28-4AAF-8099-7941810E2475}" type="datetimeFigureOut">
              <a:rPr lang="en-US" smtClean="0"/>
              <a:t>3/22/2025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C5DA344-5FA2-43F7-9D95-CA56C82B080A}" type="slidenum">
              <a:rPr lang="en-US" smtClean="0"/>
              <a:t>‹#›</a:t>
            </a:fld>
            <a:endParaRPr lang="en-US"/>
          </a:p>
        </p:txBody>
      </p:sp>
    </p:spTree>
    <p:extLst>
      <p:ext uri="{BB962C8B-B14F-4D97-AF65-F5344CB8AC3E}">
        <p14:creationId xmlns:p14="http://schemas.microsoft.com/office/powerpoint/2010/main" val="12557629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C5DA344-5FA2-43F7-9D95-CA56C82B080A}" type="slidenum">
              <a:rPr lang="en-US" smtClean="0"/>
              <a:t>1</a:t>
            </a:fld>
            <a:endParaRPr lang="en-US"/>
          </a:p>
        </p:txBody>
      </p:sp>
    </p:spTree>
    <p:extLst>
      <p:ext uri="{BB962C8B-B14F-4D97-AF65-F5344CB8AC3E}">
        <p14:creationId xmlns:p14="http://schemas.microsoft.com/office/powerpoint/2010/main" val="29744152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a:solidFill>
                  <a:srgbClr val="ECECEC"/>
                </a:solidFill>
                <a:effectLst/>
                <a:highlight>
                  <a:srgbClr val="212121"/>
                </a:highlight>
                <a:latin typeface="Söhne"/>
              </a:rPr>
              <a:t>Here are the two points, phrased effectively for presentation:</a:t>
            </a:r>
          </a:p>
          <a:p>
            <a:pPr algn="l">
              <a:buFont typeface="+mj-lt"/>
              <a:buAutoNum type="arabicPeriod"/>
            </a:pPr>
            <a:r>
              <a:rPr lang="en-US" b="1" i="0">
                <a:solidFill>
                  <a:srgbClr val="ECECEC"/>
                </a:solidFill>
                <a:effectLst/>
                <a:highlight>
                  <a:srgbClr val="212121"/>
                </a:highlight>
                <a:latin typeface="Söhne"/>
              </a:rPr>
              <a:t>Optimizing Patient Outcomes</a:t>
            </a:r>
            <a:r>
              <a:rPr lang="en-US" b="0" i="0">
                <a:solidFill>
                  <a:srgbClr val="ECECEC"/>
                </a:solidFill>
                <a:effectLst/>
                <a:highlight>
                  <a:srgbClr val="212121"/>
                </a:highlight>
                <a:latin typeface="Söhne"/>
              </a:rPr>
              <a:t>: The dashboard enables identification of top-performing doctors by analyzing recovery ratios, which measures successful patient outcomes against total cases treated. This insight is pivotal for recognizing and replicating effective treatment approaches across the healthcare system.</a:t>
            </a:r>
          </a:p>
          <a:p>
            <a:pPr algn="l">
              <a:buFont typeface="+mj-lt"/>
              <a:buAutoNum type="arabicPeriod"/>
            </a:pPr>
            <a:r>
              <a:rPr lang="en-US" b="1" i="0">
                <a:solidFill>
                  <a:srgbClr val="ECECEC"/>
                </a:solidFill>
                <a:effectLst/>
                <a:highlight>
                  <a:srgbClr val="212121"/>
                </a:highlight>
                <a:latin typeface="Söhne"/>
              </a:rPr>
              <a:t>Financial Efficiency in Patient Care</a:t>
            </a:r>
            <a:r>
              <a:rPr lang="en-US" b="0" i="0">
                <a:solidFill>
                  <a:srgbClr val="ECECEC"/>
                </a:solidFill>
                <a:effectLst/>
                <a:highlight>
                  <a:srgbClr val="212121"/>
                </a:highlight>
                <a:latin typeface="Söhne"/>
              </a:rPr>
              <a:t>: It provides an analytical view into the cost-efficiency of care per physician, revealing the economic impact of treatment methods. This helps in strategizing cost-effective healthcare while maintaining high-quality patient care standards.</a:t>
            </a:r>
          </a:p>
          <a:p>
            <a:endParaRPr lang="en-IN"/>
          </a:p>
        </p:txBody>
      </p:sp>
      <p:sp>
        <p:nvSpPr>
          <p:cNvPr id="4" name="Slide Number Placeholder 3"/>
          <p:cNvSpPr>
            <a:spLocks noGrp="1"/>
          </p:cNvSpPr>
          <p:nvPr>
            <p:ph type="sldNum" sz="quarter" idx="5"/>
          </p:nvPr>
        </p:nvSpPr>
        <p:spPr/>
        <p:txBody>
          <a:bodyPr/>
          <a:lstStyle/>
          <a:p>
            <a:fld id="{CC5DA344-5FA2-43F7-9D95-CA56C82B080A}" type="slidenum">
              <a:rPr lang="en-US" smtClean="0"/>
              <a:t>26</a:t>
            </a:fld>
            <a:endParaRPr lang="en-US"/>
          </a:p>
        </p:txBody>
      </p:sp>
    </p:spTree>
    <p:extLst>
      <p:ext uri="{BB962C8B-B14F-4D97-AF65-F5344CB8AC3E}">
        <p14:creationId xmlns:p14="http://schemas.microsoft.com/office/powerpoint/2010/main" val="31788435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r>
              <a:rPr lang="en-US" b="0" i="0">
                <a:solidFill>
                  <a:srgbClr val="ECECEC"/>
                </a:solidFill>
                <a:effectLst/>
                <a:highlight>
                  <a:srgbClr val="212121"/>
                </a:highlight>
                <a:latin typeface="Söhne"/>
              </a:rPr>
            </a:br>
            <a:r>
              <a:rPr lang="en-US" b="0" i="0">
                <a:solidFill>
                  <a:srgbClr val="ECECEC"/>
                </a:solidFill>
                <a:effectLst/>
                <a:highlight>
                  <a:srgbClr val="212121"/>
                </a:highlight>
                <a:latin typeface="Söhne"/>
              </a:rPr>
              <a:t>From this dashboard, we can articulate the following points:</a:t>
            </a:r>
          </a:p>
          <a:p>
            <a:pPr algn="l">
              <a:buFont typeface="+mj-lt"/>
              <a:buAutoNum type="arabicPeriod"/>
            </a:pPr>
            <a:r>
              <a:rPr lang="en-US" b="1" i="0">
                <a:solidFill>
                  <a:srgbClr val="ECECEC"/>
                </a:solidFill>
                <a:effectLst/>
                <a:highlight>
                  <a:srgbClr val="212121"/>
                </a:highlight>
                <a:latin typeface="Söhne"/>
              </a:rPr>
              <a:t>Prevalence of Conditions</a:t>
            </a:r>
            <a:r>
              <a:rPr lang="en-US" b="0" i="0">
                <a:solidFill>
                  <a:srgbClr val="ECECEC"/>
                </a:solidFill>
                <a:effectLst/>
                <a:highlight>
                  <a:srgbClr val="212121"/>
                </a:highlight>
                <a:latin typeface="Söhne"/>
              </a:rPr>
              <a:t>: The pie chart offers a visual breakdown of patient distribution by medical condition, which can highlight the most prevalent health issues within the patient population. This information is crucial for healthcare providers to allocate resources and plan preventative care initiatives effectively.</a:t>
            </a:r>
          </a:p>
          <a:p>
            <a:pPr algn="l">
              <a:buFont typeface="+mj-lt"/>
              <a:buAutoNum type="arabicPeriod"/>
            </a:pPr>
            <a:r>
              <a:rPr lang="en-US" b="1" i="0">
                <a:solidFill>
                  <a:srgbClr val="ECECEC"/>
                </a:solidFill>
                <a:effectLst/>
                <a:highlight>
                  <a:srgbClr val="212121"/>
                </a:highlight>
                <a:latin typeface="Söhne"/>
              </a:rPr>
              <a:t>Geographic Health Trends</a:t>
            </a:r>
            <a:r>
              <a:rPr lang="en-US" b="0" i="0">
                <a:solidFill>
                  <a:srgbClr val="ECECEC"/>
                </a:solidFill>
                <a:effectLst/>
                <a:highlight>
                  <a:srgbClr val="212121"/>
                </a:highlight>
                <a:latin typeface="Söhne"/>
              </a:rPr>
              <a:t>: The map illustrates patient distribution across different cities and hospitals, providing insight into regional health trends and the potential need for specialized services in certain areas. It also indicates the patient load on hospitals in various locations, which can inform resource distribution and staffing requirements.</a:t>
            </a:r>
          </a:p>
          <a:p>
            <a:pPr algn="l">
              <a:buFont typeface="+mj-lt"/>
              <a:buAutoNum type="arabicPeriod"/>
            </a:pPr>
            <a:r>
              <a:rPr lang="en-US" b="1" i="0">
                <a:solidFill>
                  <a:srgbClr val="ECECEC"/>
                </a:solidFill>
                <a:effectLst/>
                <a:highlight>
                  <a:srgbClr val="212121"/>
                </a:highlight>
                <a:latin typeface="Söhne"/>
              </a:rPr>
              <a:t>Demographic Focus</a:t>
            </a:r>
            <a:r>
              <a:rPr lang="en-US" b="0" i="0">
                <a:solidFill>
                  <a:srgbClr val="ECECEC"/>
                </a:solidFill>
                <a:effectLst/>
                <a:highlight>
                  <a:srgbClr val="212121"/>
                </a:highlight>
                <a:latin typeface="Söhne"/>
              </a:rPr>
              <a:t>: By presenting the maximum age range for patients, the dashboard allows for a demographic analysis of the patient base, which can be used to tailor healthcare programs and outreach to specific age groups that are most affected by particular medical conditions.</a:t>
            </a:r>
          </a:p>
          <a:p>
            <a:endParaRPr lang="en-IN"/>
          </a:p>
        </p:txBody>
      </p:sp>
      <p:sp>
        <p:nvSpPr>
          <p:cNvPr id="4" name="Slide Number Placeholder 3"/>
          <p:cNvSpPr>
            <a:spLocks noGrp="1"/>
          </p:cNvSpPr>
          <p:nvPr>
            <p:ph type="sldNum" sz="quarter" idx="5"/>
          </p:nvPr>
        </p:nvSpPr>
        <p:spPr/>
        <p:txBody>
          <a:bodyPr/>
          <a:lstStyle/>
          <a:p>
            <a:fld id="{CC5DA344-5FA2-43F7-9D95-CA56C82B080A}" type="slidenum">
              <a:rPr lang="en-US" smtClean="0"/>
              <a:t>27</a:t>
            </a:fld>
            <a:endParaRPr lang="en-US"/>
          </a:p>
        </p:txBody>
      </p:sp>
    </p:spTree>
    <p:extLst>
      <p:ext uri="{BB962C8B-B14F-4D97-AF65-F5344CB8AC3E}">
        <p14:creationId xmlns:p14="http://schemas.microsoft.com/office/powerpoint/2010/main" val="211534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a:solidFill>
                  <a:srgbClr val="ECECEC"/>
                </a:solidFill>
                <a:effectLst/>
                <a:highlight>
                  <a:srgbClr val="212121"/>
                </a:highlight>
                <a:latin typeface="Söhne"/>
              </a:rPr>
              <a:t>For the dashboard displayed, focusing on patient demographics, medical conditions, and outcomes by hospital, here are three concise points:</a:t>
            </a:r>
          </a:p>
          <a:p>
            <a:pPr algn="l">
              <a:buFont typeface="+mj-lt"/>
              <a:buAutoNum type="arabicPeriod"/>
            </a:pPr>
            <a:r>
              <a:rPr lang="en-US" b="1" i="0">
                <a:solidFill>
                  <a:srgbClr val="ECECEC"/>
                </a:solidFill>
                <a:effectLst/>
                <a:highlight>
                  <a:srgbClr val="212121"/>
                </a:highlight>
                <a:latin typeface="Söhne"/>
              </a:rPr>
              <a:t>Integrated Patient Profiles</a:t>
            </a:r>
            <a:r>
              <a:rPr lang="en-US" b="0" i="0">
                <a:solidFill>
                  <a:srgbClr val="ECECEC"/>
                </a:solidFill>
                <a:effectLst/>
                <a:highlight>
                  <a:srgbClr val="212121"/>
                </a:highlight>
                <a:latin typeface="Söhne"/>
              </a:rPr>
              <a:t>: The dashboard aggregates critical data points such as medical condition prevalence, blood types, and treatment outcomes, segmented by hospital, providing a comprehensive profile of patient demographics and medical history.</a:t>
            </a:r>
          </a:p>
          <a:p>
            <a:pPr algn="l">
              <a:buFont typeface="+mj-lt"/>
              <a:buAutoNum type="arabicPeriod"/>
            </a:pPr>
            <a:r>
              <a:rPr lang="en-US" b="1" i="0">
                <a:solidFill>
                  <a:srgbClr val="ECECEC"/>
                </a:solidFill>
                <a:effectLst/>
                <a:highlight>
                  <a:srgbClr val="212121"/>
                </a:highlight>
                <a:latin typeface="Söhne"/>
              </a:rPr>
              <a:t>Outcome-Driven Resource Allocation</a:t>
            </a:r>
            <a:r>
              <a:rPr lang="en-US" b="0" i="0">
                <a:solidFill>
                  <a:srgbClr val="ECECEC"/>
                </a:solidFill>
                <a:effectLst/>
                <a:highlight>
                  <a:srgbClr val="212121"/>
                </a:highlight>
                <a:latin typeface="Söhne"/>
              </a:rPr>
              <a:t>: With visual filters for medical conditions and corresponding treatment results, the dashboard enables healthcare administrators to identify trends in treatment effectiveness and potential areas for resource reallocation or further medical training.</a:t>
            </a:r>
          </a:p>
          <a:p>
            <a:pPr algn="l">
              <a:buFont typeface="+mj-lt"/>
              <a:buAutoNum type="arabicPeriod"/>
            </a:pPr>
            <a:r>
              <a:rPr lang="en-US" b="1" i="0">
                <a:solidFill>
                  <a:srgbClr val="ECECEC"/>
                </a:solidFill>
                <a:effectLst/>
                <a:highlight>
                  <a:srgbClr val="212121"/>
                </a:highlight>
                <a:latin typeface="Söhne"/>
              </a:rPr>
              <a:t>Targeted Treatment Strategies</a:t>
            </a:r>
            <a:r>
              <a:rPr lang="en-US" b="0" i="0">
                <a:solidFill>
                  <a:srgbClr val="ECECEC"/>
                </a:solidFill>
                <a:effectLst/>
                <a:highlight>
                  <a:srgbClr val="212121"/>
                </a:highlight>
                <a:latin typeface="Söhne"/>
              </a:rPr>
              <a:t>: Leveraging detailed breakdowns by blood type and gender, the dashboard empowers medical staff to develop targeted treatment strategies, enhancing personalized care and potentially improving patient outcomes.</a:t>
            </a:r>
          </a:p>
          <a:p>
            <a:endParaRPr lang="en-IN"/>
          </a:p>
        </p:txBody>
      </p:sp>
      <p:sp>
        <p:nvSpPr>
          <p:cNvPr id="4" name="Slide Number Placeholder 3"/>
          <p:cNvSpPr>
            <a:spLocks noGrp="1"/>
          </p:cNvSpPr>
          <p:nvPr>
            <p:ph type="sldNum" sz="quarter" idx="5"/>
          </p:nvPr>
        </p:nvSpPr>
        <p:spPr/>
        <p:txBody>
          <a:bodyPr/>
          <a:lstStyle/>
          <a:p>
            <a:fld id="{CC5DA344-5FA2-43F7-9D95-CA56C82B080A}" type="slidenum">
              <a:rPr lang="en-US" smtClean="0"/>
              <a:t>28</a:t>
            </a:fld>
            <a:endParaRPr lang="en-US"/>
          </a:p>
        </p:txBody>
      </p:sp>
    </p:spTree>
    <p:extLst>
      <p:ext uri="{BB962C8B-B14F-4D97-AF65-F5344CB8AC3E}">
        <p14:creationId xmlns:p14="http://schemas.microsoft.com/office/powerpoint/2010/main" val="20608440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r>
              <a:rPr lang="en-US" b="0" i="0">
                <a:solidFill>
                  <a:srgbClr val="ECECEC"/>
                </a:solidFill>
                <a:effectLst/>
                <a:highlight>
                  <a:srgbClr val="212121"/>
                </a:highlight>
                <a:latin typeface="Söhne"/>
              </a:rPr>
            </a:br>
            <a:r>
              <a:rPr lang="en-US" b="0" i="0">
                <a:solidFill>
                  <a:srgbClr val="ECECEC"/>
                </a:solidFill>
                <a:effectLst/>
                <a:highlight>
                  <a:srgbClr val="212121"/>
                </a:highlight>
                <a:latin typeface="Söhne"/>
              </a:rPr>
              <a:t>Based on the dashboard shown, here are three insights that could be drawn:</a:t>
            </a:r>
          </a:p>
          <a:p>
            <a:pPr algn="l">
              <a:buFont typeface="+mj-lt"/>
              <a:buAutoNum type="arabicPeriod"/>
            </a:pPr>
            <a:r>
              <a:rPr lang="en-US" b="1" i="0">
                <a:solidFill>
                  <a:srgbClr val="ECECEC"/>
                </a:solidFill>
                <a:effectLst/>
                <a:highlight>
                  <a:srgbClr val="212121"/>
                </a:highlight>
                <a:latin typeface="Söhne"/>
              </a:rPr>
              <a:t>Billing and Volume Correlation</a:t>
            </a:r>
            <a:r>
              <a:rPr lang="en-US" b="0" i="0">
                <a:solidFill>
                  <a:srgbClr val="ECECEC"/>
                </a:solidFill>
                <a:effectLst/>
                <a:highlight>
                  <a:srgbClr val="212121"/>
                </a:highlight>
                <a:latin typeface="Söhne"/>
              </a:rPr>
              <a:t>: The line graph demonstrates the relationship between billing amounts and patient volumes over time, offering insights into operational trends, such as whether increased patient numbers correspond to increased billing.</a:t>
            </a:r>
          </a:p>
          <a:p>
            <a:pPr algn="l">
              <a:buFont typeface="+mj-lt"/>
              <a:buAutoNum type="arabicPeriod"/>
            </a:pPr>
            <a:r>
              <a:rPr lang="en-US" b="1" i="0">
                <a:solidFill>
                  <a:srgbClr val="ECECEC"/>
                </a:solidFill>
                <a:effectLst/>
                <a:highlight>
                  <a:srgbClr val="212121"/>
                </a:highlight>
                <a:latin typeface="Söhne"/>
              </a:rPr>
              <a:t>Utilization Trends</a:t>
            </a:r>
            <a:r>
              <a:rPr lang="en-US" b="0" i="0">
                <a:solidFill>
                  <a:srgbClr val="ECECEC"/>
                </a:solidFill>
                <a:effectLst/>
                <a:highlight>
                  <a:srgbClr val="212121"/>
                </a:highlight>
                <a:latin typeface="Söhne"/>
              </a:rPr>
              <a:t>: By viewing patient count alongside billing data across months, the dashboard highlights potential periods of high and low hospital utilization, which can inform staffing and resource planning.</a:t>
            </a:r>
          </a:p>
          <a:p>
            <a:pPr algn="l">
              <a:buFont typeface="+mj-lt"/>
              <a:buAutoNum type="arabicPeriod"/>
            </a:pPr>
            <a:r>
              <a:rPr lang="en-US" b="1" i="0">
                <a:solidFill>
                  <a:srgbClr val="ECECEC"/>
                </a:solidFill>
                <a:effectLst/>
                <a:highlight>
                  <a:srgbClr val="212121"/>
                </a:highlight>
                <a:latin typeface="Söhne"/>
              </a:rPr>
              <a:t>Efficiency Metrics</a:t>
            </a:r>
            <a:r>
              <a:rPr lang="en-US" b="0" i="0">
                <a:solidFill>
                  <a:srgbClr val="ECECEC"/>
                </a:solidFill>
                <a:effectLst/>
                <a:highlight>
                  <a:srgbClr val="212121"/>
                </a:highlight>
                <a:latin typeface="Söhne"/>
              </a:rPr>
              <a:t>: The "Average Length of Stay" metric provides a snapshot of hospital efficiency. A lower number might indicate effective patient throughput and resource utilization, while a higher number could suggest areas for process improvement.</a:t>
            </a:r>
          </a:p>
          <a:p>
            <a:endParaRPr lang="en-IN"/>
          </a:p>
        </p:txBody>
      </p:sp>
      <p:sp>
        <p:nvSpPr>
          <p:cNvPr id="4" name="Slide Number Placeholder 3"/>
          <p:cNvSpPr>
            <a:spLocks noGrp="1"/>
          </p:cNvSpPr>
          <p:nvPr>
            <p:ph type="sldNum" sz="quarter" idx="5"/>
          </p:nvPr>
        </p:nvSpPr>
        <p:spPr/>
        <p:txBody>
          <a:bodyPr/>
          <a:lstStyle/>
          <a:p>
            <a:fld id="{CC5DA344-5FA2-43F7-9D95-CA56C82B080A}" type="slidenum">
              <a:rPr lang="en-US" smtClean="0"/>
              <a:t>29</a:t>
            </a:fld>
            <a:endParaRPr lang="en-US"/>
          </a:p>
        </p:txBody>
      </p:sp>
    </p:spTree>
    <p:extLst>
      <p:ext uri="{BB962C8B-B14F-4D97-AF65-F5344CB8AC3E}">
        <p14:creationId xmlns:p14="http://schemas.microsoft.com/office/powerpoint/2010/main" val="19574510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r>
              <a:rPr lang="en-US" b="0" i="0">
                <a:solidFill>
                  <a:srgbClr val="ECECEC"/>
                </a:solidFill>
                <a:effectLst/>
                <a:highlight>
                  <a:srgbClr val="212121"/>
                </a:highlight>
                <a:latin typeface="Söhne"/>
              </a:rPr>
            </a:br>
            <a:r>
              <a:rPr lang="en-US" b="0" i="0">
                <a:solidFill>
                  <a:srgbClr val="ECECEC"/>
                </a:solidFill>
                <a:effectLst/>
                <a:highlight>
                  <a:srgbClr val="212121"/>
                </a:highlight>
                <a:latin typeface="Söhne"/>
              </a:rPr>
              <a:t>Based on the visualizations in this dashboard, here are three succinct insights:</a:t>
            </a:r>
          </a:p>
          <a:p>
            <a:pPr algn="l">
              <a:buFont typeface="+mj-lt"/>
              <a:buAutoNum type="arabicPeriod"/>
            </a:pPr>
            <a:r>
              <a:rPr lang="en-US" b="1" i="0">
                <a:solidFill>
                  <a:srgbClr val="ECECEC"/>
                </a:solidFill>
                <a:effectLst/>
                <a:highlight>
                  <a:srgbClr val="212121"/>
                </a:highlight>
                <a:latin typeface="Söhne"/>
              </a:rPr>
              <a:t>Payment Contributions</a:t>
            </a:r>
            <a:r>
              <a:rPr lang="en-US" b="0" i="0">
                <a:solidFill>
                  <a:srgbClr val="ECECEC"/>
                </a:solidFill>
                <a:effectLst/>
                <a:highlight>
                  <a:srgbClr val="212121"/>
                </a:highlight>
                <a:latin typeface="Söhne"/>
              </a:rPr>
              <a:t>: The bar chart illustrates the comparative financial contributions made by patients and their insurance providers, showcasing which entities bear the greater cost burden.</a:t>
            </a:r>
          </a:p>
          <a:p>
            <a:pPr algn="l">
              <a:buFont typeface="+mj-lt"/>
              <a:buAutoNum type="arabicPeriod"/>
            </a:pPr>
            <a:r>
              <a:rPr lang="en-US" b="1" i="0">
                <a:solidFill>
                  <a:srgbClr val="ECECEC"/>
                </a:solidFill>
                <a:effectLst/>
                <a:highlight>
                  <a:srgbClr val="212121"/>
                </a:highlight>
                <a:latin typeface="Söhne"/>
              </a:rPr>
              <a:t>Insurance Plan Comparison</a:t>
            </a:r>
            <a:r>
              <a:rPr lang="en-US" b="0" i="0">
                <a:solidFill>
                  <a:srgbClr val="ECECEC"/>
                </a:solidFill>
                <a:effectLst/>
                <a:highlight>
                  <a:srgbClr val="212121"/>
                </a:highlight>
                <a:latin typeface="Söhne"/>
              </a:rPr>
              <a:t>: The </a:t>
            </a:r>
            <a:r>
              <a:rPr lang="en-US" b="0" i="0" err="1">
                <a:solidFill>
                  <a:srgbClr val="ECECEC"/>
                </a:solidFill>
                <a:effectLst/>
                <a:highlight>
                  <a:srgbClr val="212121"/>
                </a:highlight>
                <a:latin typeface="Söhne"/>
              </a:rPr>
              <a:t>treemap</a:t>
            </a:r>
            <a:r>
              <a:rPr lang="en-US" b="0" i="0">
                <a:solidFill>
                  <a:srgbClr val="ECECEC"/>
                </a:solidFill>
                <a:effectLst/>
                <a:highlight>
                  <a:srgbClr val="212121"/>
                </a:highlight>
                <a:latin typeface="Söhne"/>
              </a:rPr>
              <a:t> highlights the distribution of payments across different insurance plans within each provider, offering insights into which plans contribute most to the revenue and may hint at the popularity or coverage levels of different plans.</a:t>
            </a:r>
          </a:p>
          <a:p>
            <a:pPr algn="l">
              <a:buFont typeface="+mj-lt"/>
              <a:buAutoNum type="arabicPeriod"/>
            </a:pPr>
            <a:r>
              <a:rPr lang="en-US" b="1" i="0">
                <a:solidFill>
                  <a:srgbClr val="ECECEC"/>
                </a:solidFill>
                <a:effectLst/>
                <a:highlight>
                  <a:srgbClr val="212121"/>
                </a:highlight>
                <a:latin typeface="Söhne"/>
              </a:rPr>
              <a:t>Provider Payment Patterns</a:t>
            </a:r>
            <a:r>
              <a:rPr lang="en-US" b="0" i="0">
                <a:solidFill>
                  <a:srgbClr val="ECECEC"/>
                </a:solidFill>
                <a:effectLst/>
                <a:highlight>
                  <a:srgbClr val="212121"/>
                </a:highlight>
                <a:latin typeface="Söhne"/>
              </a:rPr>
              <a:t>: The combined analysis of both visuals could inform strategies for negotiating with insurance providers, based on their payment patterns and the distribution across various insurance plans.</a:t>
            </a:r>
          </a:p>
          <a:p>
            <a:endParaRPr lang="en-IN"/>
          </a:p>
        </p:txBody>
      </p:sp>
      <p:sp>
        <p:nvSpPr>
          <p:cNvPr id="4" name="Slide Number Placeholder 3"/>
          <p:cNvSpPr>
            <a:spLocks noGrp="1"/>
          </p:cNvSpPr>
          <p:nvPr>
            <p:ph type="sldNum" sz="quarter" idx="5"/>
          </p:nvPr>
        </p:nvSpPr>
        <p:spPr/>
        <p:txBody>
          <a:bodyPr/>
          <a:lstStyle/>
          <a:p>
            <a:fld id="{CC5DA344-5FA2-43F7-9D95-CA56C82B080A}" type="slidenum">
              <a:rPr lang="en-US" smtClean="0"/>
              <a:t>30</a:t>
            </a:fld>
            <a:endParaRPr lang="en-US"/>
          </a:p>
        </p:txBody>
      </p:sp>
    </p:spTree>
    <p:extLst>
      <p:ext uri="{BB962C8B-B14F-4D97-AF65-F5344CB8AC3E}">
        <p14:creationId xmlns:p14="http://schemas.microsoft.com/office/powerpoint/2010/main" val="36812267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C5DA344-5FA2-43F7-9D95-CA56C82B080A}" type="slidenum">
              <a:rPr lang="en-US" smtClean="0"/>
              <a:t>38</a:t>
            </a:fld>
            <a:endParaRPr lang="en-US"/>
          </a:p>
        </p:txBody>
      </p:sp>
    </p:spTree>
    <p:extLst>
      <p:ext uri="{BB962C8B-B14F-4D97-AF65-F5344CB8AC3E}">
        <p14:creationId xmlns:p14="http://schemas.microsoft.com/office/powerpoint/2010/main" val="9812816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BB0DB3-A8FF-4ABB-9E2E-D960422260EB}"/>
              </a:ext>
            </a:extLst>
          </p:cNvPr>
          <p:cNvSpPr>
            <a:spLocks noGrp="1"/>
          </p:cNvSpPr>
          <p:nvPr>
            <p:ph type="ctrTitle"/>
          </p:nvPr>
        </p:nvSpPr>
        <p:spPr>
          <a:xfrm>
            <a:off x="1524000" y="1122363"/>
            <a:ext cx="9144000" cy="3025308"/>
          </a:xfrm>
        </p:spPr>
        <p:txBody>
          <a:bodyPr anchor="b">
            <a:normAutofit/>
          </a:bodyPr>
          <a:lstStyle>
            <a:lvl1pPr algn="ctr">
              <a:defRPr sz="6600"/>
            </a:lvl1pPr>
          </a:lstStyle>
          <a:p>
            <a:r>
              <a:rPr lang="en-US"/>
              <a:t>Click to edit Master title style</a:t>
            </a:r>
          </a:p>
        </p:txBody>
      </p:sp>
      <p:sp>
        <p:nvSpPr>
          <p:cNvPr id="3" name="Subtitle 2">
            <a:extLst>
              <a:ext uri="{FF2B5EF4-FFF2-40B4-BE49-F238E27FC236}">
                <a16:creationId xmlns:a16="http://schemas.microsoft.com/office/drawing/2014/main" id="{8BEE0618-75D7-410F-859C-CDF53BC53E85}"/>
              </a:ext>
            </a:extLst>
          </p:cNvPr>
          <p:cNvSpPr>
            <a:spLocks noGrp="1"/>
          </p:cNvSpPr>
          <p:nvPr>
            <p:ph type="subTitle" idx="1"/>
          </p:nvPr>
        </p:nvSpPr>
        <p:spPr>
          <a:xfrm>
            <a:off x="1524000" y="4386729"/>
            <a:ext cx="9144000" cy="1135529"/>
          </a:xfrm>
        </p:spPr>
        <p:txBody>
          <a:bodyPr>
            <a:normAutofit/>
          </a:bodyPr>
          <a:lstStyle>
            <a:lvl1pPr marL="0" indent="0" algn="ctr">
              <a:lnSpc>
                <a:spcPct val="120000"/>
              </a:lnSpc>
              <a:buNone/>
              <a:defRPr sz="1800" b="1"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5237F11-76DB-4DD9-9747-3F38D05BA0FE}"/>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3059F581-81B0-44B3-ABA5-A25CA4BAE48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C10D591-ADCF-4300-8282-72AE357F3D2D}"/>
              </a:ext>
            </a:extLst>
          </p:cNvPr>
          <p:cNvSpPr>
            <a:spLocks noGrp="1"/>
          </p:cNvSpPr>
          <p:nvPr>
            <p:ph type="sldNum" sz="quarter" idx="12"/>
          </p:nvPr>
        </p:nvSpPr>
        <p:spPr/>
        <p:txBody>
          <a:bodyPr/>
          <a:lstStyle/>
          <a:p>
            <a:fld id="{CBD12358-51D2-46B3-9BDE-DF29528B9454}" type="slidenum">
              <a:rPr lang="en-US" smtClean="0"/>
              <a:t>‹#›</a:t>
            </a:fld>
            <a:endParaRPr lang="en-US"/>
          </a:p>
        </p:txBody>
      </p:sp>
      <p:sp>
        <p:nvSpPr>
          <p:cNvPr id="7" name="Rectangle 6">
            <a:extLst>
              <a:ext uri="{FF2B5EF4-FFF2-40B4-BE49-F238E27FC236}">
                <a16:creationId xmlns:a16="http://schemas.microsoft.com/office/drawing/2014/main" id="{2B621690-471D-3BB9-BB21-9AAD00E5E833}"/>
              </a:ext>
            </a:extLst>
          </p:cNvPr>
          <p:cNvSpPr/>
          <p:nvPr userDrawn="1"/>
        </p:nvSpPr>
        <p:spPr>
          <a:xfrm>
            <a:off x="0" y="-4765"/>
            <a:ext cx="526339" cy="6862763"/>
          </a:xfrm>
          <a:prstGeom prst="rect">
            <a:avLst/>
          </a:prstGeom>
          <a:solidFill>
            <a:schemeClr val="accent6">
              <a:lumMod val="40000"/>
              <a:lumOff val="60000"/>
            </a:schemeClr>
          </a:solidFill>
          <a:ln>
            <a:solidFill>
              <a:schemeClr val="accent6">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06142FA6-5949-3313-ADB8-60A8E706B14B}"/>
              </a:ext>
            </a:extLst>
          </p:cNvPr>
          <p:cNvSpPr/>
          <p:nvPr userDrawn="1"/>
        </p:nvSpPr>
        <p:spPr>
          <a:xfrm>
            <a:off x="11666935" y="-4764"/>
            <a:ext cx="526339" cy="6862763"/>
          </a:xfrm>
          <a:prstGeom prst="rect">
            <a:avLst/>
          </a:prstGeom>
          <a:solidFill>
            <a:schemeClr val="accent6">
              <a:lumMod val="40000"/>
              <a:lumOff val="60000"/>
            </a:schemeClr>
          </a:solidFill>
          <a:ln>
            <a:solidFill>
              <a:schemeClr val="accent6">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115657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3E5C77-55F8-4677-A96C-E6D3F5545DC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9A064EF-ADDA-4943-8F87-A7469D79975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6B0D493-D1E7-4358-95E9-B5B80A49E603}"/>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A6E98326-3276-4B9E-960F-10C6677BFA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4C3AC2-288D-4FEE-BF80-0EAEDDFAB049}"/>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24618958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3333C6A-5417-40BD-BF7A-94058322377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43BCB45-B343-46F6-9718-AA0D68CED1F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FBDA2A4-FD34-4E17-908F-4367B1E644C3}"/>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93B87AE3-776D-451D-AA52-C06B747248C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AA0C4D5-BE1E-4D6A-9196-E0F9E42B2E1E}"/>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2472214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Content 3">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11843C0D-8C0B-0B3C-7014-7B7217C008E5}"/>
              </a:ext>
              <a:ext uri="{C183D7F6-B498-43B3-948B-1728B52AA6E4}">
                <adec:decorative xmlns:adec="http://schemas.microsoft.com/office/drawing/2017/decorative" val="1"/>
              </a:ext>
            </a:extLst>
          </p:cNvPr>
          <p:cNvCxnSpPr>
            <a:cxnSpLocks/>
          </p:cNvCxnSpPr>
          <p:nvPr userDrawn="1"/>
        </p:nvCxnSpPr>
        <p:spPr>
          <a:xfrm flipH="1">
            <a:off x="8462964" y="5848350"/>
            <a:ext cx="3729036" cy="100965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F7B715CF-E60F-DDAE-369E-BCC2CE4FF958}"/>
              </a:ext>
              <a:ext uri="{C183D7F6-B498-43B3-948B-1728B52AA6E4}">
                <adec:decorative xmlns:adec="http://schemas.microsoft.com/office/drawing/2017/decorative" val="1"/>
              </a:ext>
            </a:extLst>
          </p:cNvPr>
          <p:cNvCxnSpPr>
            <a:cxnSpLocks/>
          </p:cNvCxnSpPr>
          <p:nvPr userDrawn="1"/>
        </p:nvCxnSpPr>
        <p:spPr>
          <a:xfrm flipH="1">
            <a:off x="11543158" y="1647825"/>
            <a:ext cx="648842" cy="52101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F2BD8F5F-4228-6BB9-5EA6-553590898242}"/>
              </a:ext>
              <a:ext uri="{C183D7F6-B498-43B3-948B-1728B52AA6E4}">
                <adec:decorative xmlns:adec="http://schemas.microsoft.com/office/drawing/2017/decorative" val="1"/>
              </a:ext>
            </a:extLst>
          </p:cNvPr>
          <p:cNvCxnSpPr>
            <a:cxnSpLocks/>
          </p:cNvCxnSpPr>
          <p:nvPr userDrawn="1"/>
        </p:nvCxnSpPr>
        <p:spPr>
          <a:xfrm flipH="1" flipV="1">
            <a:off x="10781554" y="0"/>
            <a:ext cx="1410446" cy="425834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9F721F95-97C0-7151-B9F6-C088CEA1A7F8}"/>
              </a:ext>
              <a:ext uri="{C183D7F6-B498-43B3-948B-1728B52AA6E4}">
                <adec:decorative xmlns:adec="http://schemas.microsoft.com/office/drawing/2017/decorative" val="1"/>
              </a:ext>
            </a:extLst>
          </p:cNvPr>
          <p:cNvCxnSpPr>
            <a:cxnSpLocks/>
          </p:cNvCxnSpPr>
          <p:nvPr userDrawn="1"/>
        </p:nvCxnSpPr>
        <p:spPr>
          <a:xfrm flipH="1" flipV="1">
            <a:off x="6529388" y="-4763"/>
            <a:ext cx="5662612" cy="9319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sp>
        <p:nvSpPr>
          <p:cNvPr id="14" name="Picture Placeholder 13">
            <a:extLst>
              <a:ext uri="{FF2B5EF4-FFF2-40B4-BE49-F238E27FC236}">
                <a16:creationId xmlns:a16="http://schemas.microsoft.com/office/drawing/2014/main" id="{978AD50A-9C6A-454B-0CAD-EAB518440143}"/>
              </a:ext>
            </a:extLst>
          </p:cNvPr>
          <p:cNvSpPr>
            <a:spLocks noGrp="1"/>
          </p:cNvSpPr>
          <p:nvPr>
            <p:ph type="pic" sz="quarter" idx="10"/>
          </p:nvPr>
        </p:nvSpPr>
        <p:spPr>
          <a:xfrm>
            <a:off x="3810" y="0"/>
            <a:ext cx="7816995" cy="6858000"/>
          </a:xfrm>
          <a:custGeom>
            <a:avLst/>
            <a:gdLst>
              <a:gd name="connsiteX0" fmla="*/ 0 w 7813675"/>
              <a:gd name="connsiteY0" fmla="*/ 0 h 6903720"/>
              <a:gd name="connsiteX1" fmla="*/ 7813675 w 7813675"/>
              <a:gd name="connsiteY1" fmla="*/ 0 h 6903720"/>
              <a:gd name="connsiteX2" fmla="*/ 7813675 w 7813675"/>
              <a:gd name="connsiteY2" fmla="*/ 6903720 h 6903720"/>
              <a:gd name="connsiteX3" fmla="*/ 0 w 7813675"/>
              <a:gd name="connsiteY3" fmla="*/ 6903720 h 6903720"/>
              <a:gd name="connsiteX4" fmla="*/ 0 w 7813675"/>
              <a:gd name="connsiteY4" fmla="*/ 0 h 6903720"/>
              <a:gd name="connsiteX0" fmla="*/ 0 w 7813675"/>
              <a:gd name="connsiteY0" fmla="*/ 0 h 6903720"/>
              <a:gd name="connsiteX1" fmla="*/ 7813675 w 7813675"/>
              <a:gd name="connsiteY1" fmla="*/ 0 h 6903720"/>
              <a:gd name="connsiteX2" fmla="*/ 7813675 w 7813675"/>
              <a:gd name="connsiteY2" fmla="*/ 6903720 h 6903720"/>
              <a:gd name="connsiteX3" fmla="*/ 798854 w 7813675"/>
              <a:gd name="connsiteY3" fmla="*/ 6867163 h 6903720"/>
              <a:gd name="connsiteX4" fmla="*/ 0 w 7813675"/>
              <a:gd name="connsiteY4" fmla="*/ 6903720 h 6903720"/>
              <a:gd name="connsiteX5" fmla="*/ 0 w 7813675"/>
              <a:gd name="connsiteY5" fmla="*/ 0 h 6903720"/>
              <a:gd name="connsiteX0" fmla="*/ 0 w 7813675"/>
              <a:gd name="connsiteY0" fmla="*/ 0 h 6907803"/>
              <a:gd name="connsiteX1" fmla="*/ 7813675 w 7813675"/>
              <a:gd name="connsiteY1" fmla="*/ 0 h 6907803"/>
              <a:gd name="connsiteX2" fmla="*/ 7813675 w 7813675"/>
              <a:gd name="connsiteY2" fmla="*/ 6903720 h 6907803"/>
              <a:gd name="connsiteX3" fmla="*/ 809014 w 7813675"/>
              <a:gd name="connsiteY3" fmla="*/ 6907803 h 6907803"/>
              <a:gd name="connsiteX4" fmla="*/ 0 w 7813675"/>
              <a:gd name="connsiteY4" fmla="*/ 6903720 h 6907803"/>
              <a:gd name="connsiteX5" fmla="*/ 0 w 7813675"/>
              <a:gd name="connsiteY5" fmla="*/ 0 h 6907803"/>
              <a:gd name="connsiteX0" fmla="*/ 0 w 7813675"/>
              <a:gd name="connsiteY0" fmla="*/ 0 h 6903720"/>
              <a:gd name="connsiteX1" fmla="*/ 7813675 w 7813675"/>
              <a:gd name="connsiteY1" fmla="*/ 0 h 6903720"/>
              <a:gd name="connsiteX2" fmla="*/ 7813675 w 7813675"/>
              <a:gd name="connsiteY2" fmla="*/ 6903720 h 6903720"/>
              <a:gd name="connsiteX3" fmla="*/ 809014 w 7813675"/>
              <a:gd name="connsiteY3" fmla="*/ 6887483 h 6903720"/>
              <a:gd name="connsiteX4" fmla="*/ 0 w 7813675"/>
              <a:gd name="connsiteY4" fmla="*/ 6903720 h 6903720"/>
              <a:gd name="connsiteX5" fmla="*/ 0 w 7813675"/>
              <a:gd name="connsiteY5" fmla="*/ 0 h 6903720"/>
              <a:gd name="connsiteX0" fmla="*/ 0 w 7813675"/>
              <a:gd name="connsiteY0" fmla="*/ 0 h 6903720"/>
              <a:gd name="connsiteX1" fmla="*/ 7813675 w 7813675"/>
              <a:gd name="connsiteY1" fmla="*/ 0 h 6903720"/>
              <a:gd name="connsiteX2" fmla="*/ 7813675 w 7813675"/>
              <a:gd name="connsiteY2" fmla="*/ 6903720 h 6903720"/>
              <a:gd name="connsiteX3" fmla="*/ 809014 w 7813675"/>
              <a:gd name="connsiteY3" fmla="*/ 6887483 h 6903720"/>
              <a:gd name="connsiteX4" fmla="*/ 0 w 7813675"/>
              <a:gd name="connsiteY4" fmla="*/ 6903720 h 6903720"/>
              <a:gd name="connsiteX5" fmla="*/ 0 w 7813675"/>
              <a:gd name="connsiteY5" fmla="*/ 0 h 6903720"/>
              <a:gd name="connsiteX0" fmla="*/ 0 w 7813675"/>
              <a:gd name="connsiteY0" fmla="*/ 0 h 6903720"/>
              <a:gd name="connsiteX1" fmla="*/ 7813675 w 7813675"/>
              <a:gd name="connsiteY1" fmla="*/ 0 h 6903720"/>
              <a:gd name="connsiteX2" fmla="*/ 7813675 w 7813675"/>
              <a:gd name="connsiteY2" fmla="*/ 6903720 h 6903720"/>
              <a:gd name="connsiteX3" fmla="*/ 809014 w 7813675"/>
              <a:gd name="connsiteY3" fmla="*/ 6898913 h 6903720"/>
              <a:gd name="connsiteX4" fmla="*/ 0 w 7813675"/>
              <a:gd name="connsiteY4" fmla="*/ 6903720 h 6903720"/>
              <a:gd name="connsiteX5" fmla="*/ 0 w 7813675"/>
              <a:gd name="connsiteY5" fmla="*/ 0 h 6903720"/>
              <a:gd name="connsiteX0" fmla="*/ 0 w 7813675"/>
              <a:gd name="connsiteY0" fmla="*/ 0 h 6903720"/>
              <a:gd name="connsiteX1" fmla="*/ 7813675 w 7813675"/>
              <a:gd name="connsiteY1" fmla="*/ 0 h 6903720"/>
              <a:gd name="connsiteX2" fmla="*/ 7813675 w 7813675"/>
              <a:gd name="connsiteY2" fmla="*/ 6903720 h 6903720"/>
              <a:gd name="connsiteX3" fmla="*/ 740434 w 7813675"/>
              <a:gd name="connsiteY3" fmla="*/ 6898913 h 6903720"/>
              <a:gd name="connsiteX4" fmla="*/ 0 w 7813675"/>
              <a:gd name="connsiteY4" fmla="*/ 6903720 h 6903720"/>
              <a:gd name="connsiteX5" fmla="*/ 0 w 7813675"/>
              <a:gd name="connsiteY5" fmla="*/ 0 h 6903720"/>
              <a:gd name="connsiteX0" fmla="*/ 0 w 7813675"/>
              <a:gd name="connsiteY0" fmla="*/ 0 h 6907385"/>
              <a:gd name="connsiteX1" fmla="*/ 7813675 w 7813675"/>
              <a:gd name="connsiteY1" fmla="*/ 0 h 6907385"/>
              <a:gd name="connsiteX2" fmla="*/ 7813675 w 7813675"/>
              <a:gd name="connsiteY2" fmla="*/ 6903720 h 6907385"/>
              <a:gd name="connsiteX3" fmla="*/ 6359380 w 7813675"/>
              <a:gd name="connsiteY3" fmla="*/ 6907385 h 6907385"/>
              <a:gd name="connsiteX4" fmla="*/ 740434 w 7813675"/>
              <a:gd name="connsiteY4" fmla="*/ 6898913 h 6907385"/>
              <a:gd name="connsiteX5" fmla="*/ 0 w 7813675"/>
              <a:gd name="connsiteY5" fmla="*/ 6903720 h 6907385"/>
              <a:gd name="connsiteX6" fmla="*/ 0 w 7813675"/>
              <a:gd name="connsiteY6" fmla="*/ 0 h 6907385"/>
              <a:gd name="connsiteX0" fmla="*/ 3320 w 7816995"/>
              <a:gd name="connsiteY0" fmla="*/ 0 h 6907385"/>
              <a:gd name="connsiteX1" fmla="*/ 7816995 w 7816995"/>
              <a:gd name="connsiteY1" fmla="*/ 0 h 6907385"/>
              <a:gd name="connsiteX2" fmla="*/ 7816995 w 7816995"/>
              <a:gd name="connsiteY2" fmla="*/ 6903720 h 6907385"/>
              <a:gd name="connsiteX3" fmla="*/ 6362700 w 7816995"/>
              <a:gd name="connsiteY3" fmla="*/ 6907385 h 6907385"/>
              <a:gd name="connsiteX4" fmla="*/ 743754 w 7816995"/>
              <a:gd name="connsiteY4" fmla="*/ 6898913 h 6907385"/>
              <a:gd name="connsiteX5" fmla="*/ 3320 w 7816995"/>
              <a:gd name="connsiteY5" fmla="*/ 6903720 h 6907385"/>
              <a:gd name="connsiteX6" fmla="*/ 0 w 7816995"/>
              <a:gd name="connsiteY6" fmla="*/ 2510645 h 6907385"/>
              <a:gd name="connsiteX7" fmla="*/ 3320 w 7816995"/>
              <a:gd name="connsiteY7" fmla="*/ 0 h 6907385"/>
              <a:gd name="connsiteX0" fmla="*/ 3320 w 7816995"/>
              <a:gd name="connsiteY0" fmla="*/ 0 h 6907385"/>
              <a:gd name="connsiteX1" fmla="*/ 7816995 w 7816995"/>
              <a:gd name="connsiteY1" fmla="*/ 0 h 6907385"/>
              <a:gd name="connsiteX2" fmla="*/ 7816995 w 7816995"/>
              <a:gd name="connsiteY2" fmla="*/ 6903720 h 6907385"/>
              <a:gd name="connsiteX3" fmla="*/ 6362700 w 7816995"/>
              <a:gd name="connsiteY3" fmla="*/ 6907385 h 6907385"/>
              <a:gd name="connsiteX4" fmla="*/ 743754 w 7816995"/>
              <a:gd name="connsiteY4" fmla="*/ 6898913 h 6907385"/>
              <a:gd name="connsiteX5" fmla="*/ 2876060 w 7816995"/>
              <a:gd name="connsiteY5" fmla="*/ 4644390 h 6907385"/>
              <a:gd name="connsiteX6" fmla="*/ 0 w 7816995"/>
              <a:gd name="connsiteY6" fmla="*/ 2510645 h 6907385"/>
              <a:gd name="connsiteX7" fmla="*/ 3320 w 7816995"/>
              <a:gd name="connsiteY7" fmla="*/ 0 h 6907385"/>
              <a:gd name="connsiteX0" fmla="*/ 3320 w 7816995"/>
              <a:gd name="connsiteY0" fmla="*/ 0 h 6907385"/>
              <a:gd name="connsiteX1" fmla="*/ 7816995 w 7816995"/>
              <a:gd name="connsiteY1" fmla="*/ 0 h 6907385"/>
              <a:gd name="connsiteX2" fmla="*/ 7816995 w 7816995"/>
              <a:gd name="connsiteY2" fmla="*/ 6903720 h 6907385"/>
              <a:gd name="connsiteX3" fmla="*/ 6362700 w 7816995"/>
              <a:gd name="connsiteY3" fmla="*/ 6907385 h 6907385"/>
              <a:gd name="connsiteX4" fmla="*/ 743754 w 7816995"/>
              <a:gd name="connsiteY4" fmla="*/ 6898913 h 6907385"/>
              <a:gd name="connsiteX5" fmla="*/ 2876060 w 7816995"/>
              <a:gd name="connsiteY5" fmla="*/ 4644390 h 6907385"/>
              <a:gd name="connsiteX6" fmla="*/ 0 w 7816995"/>
              <a:gd name="connsiteY6" fmla="*/ 2510645 h 6907385"/>
              <a:gd name="connsiteX7" fmla="*/ 3320 w 7816995"/>
              <a:gd name="connsiteY7" fmla="*/ 0 h 6907385"/>
              <a:gd name="connsiteX0" fmla="*/ 3320 w 7816995"/>
              <a:gd name="connsiteY0" fmla="*/ 0 h 6907385"/>
              <a:gd name="connsiteX1" fmla="*/ 7816995 w 7816995"/>
              <a:gd name="connsiteY1" fmla="*/ 0 h 6907385"/>
              <a:gd name="connsiteX2" fmla="*/ 7816995 w 7816995"/>
              <a:gd name="connsiteY2" fmla="*/ 6903720 h 6907385"/>
              <a:gd name="connsiteX3" fmla="*/ 6362700 w 7816995"/>
              <a:gd name="connsiteY3" fmla="*/ 6907385 h 6907385"/>
              <a:gd name="connsiteX4" fmla="*/ 743754 w 7816995"/>
              <a:gd name="connsiteY4" fmla="*/ 6898913 h 6907385"/>
              <a:gd name="connsiteX5" fmla="*/ 2876060 w 7816995"/>
              <a:gd name="connsiteY5" fmla="*/ 4644390 h 6907385"/>
              <a:gd name="connsiteX6" fmla="*/ 0 w 7816995"/>
              <a:gd name="connsiteY6" fmla="*/ 2510645 h 6907385"/>
              <a:gd name="connsiteX7" fmla="*/ 3320 w 7816995"/>
              <a:gd name="connsiteY7" fmla="*/ 0 h 6907385"/>
              <a:gd name="connsiteX0" fmla="*/ 3320 w 7816995"/>
              <a:gd name="connsiteY0" fmla="*/ 0 h 6907385"/>
              <a:gd name="connsiteX1" fmla="*/ 7816995 w 7816995"/>
              <a:gd name="connsiteY1" fmla="*/ 0 h 6907385"/>
              <a:gd name="connsiteX2" fmla="*/ 2899555 w 7816995"/>
              <a:gd name="connsiteY2" fmla="*/ 4648200 h 6907385"/>
              <a:gd name="connsiteX3" fmla="*/ 6362700 w 7816995"/>
              <a:gd name="connsiteY3" fmla="*/ 6907385 h 6907385"/>
              <a:gd name="connsiteX4" fmla="*/ 743754 w 7816995"/>
              <a:gd name="connsiteY4" fmla="*/ 6898913 h 6907385"/>
              <a:gd name="connsiteX5" fmla="*/ 2876060 w 7816995"/>
              <a:gd name="connsiteY5" fmla="*/ 4644390 h 6907385"/>
              <a:gd name="connsiteX6" fmla="*/ 0 w 7816995"/>
              <a:gd name="connsiteY6" fmla="*/ 2510645 h 6907385"/>
              <a:gd name="connsiteX7" fmla="*/ 3320 w 7816995"/>
              <a:gd name="connsiteY7" fmla="*/ 0 h 6907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16995" h="6907385">
                <a:moveTo>
                  <a:pt x="3320" y="0"/>
                </a:moveTo>
                <a:lnTo>
                  <a:pt x="7816995" y="0"/>
                </a:lnTo>
                <a:lnTo>
                  <a:pt x="2899555" y="4648200"/>
                </a:lnTo>
                <a:lnTo>
                  <a:pt x="6362700" y="6907385"/>
                </a:lnTo>
                <a:lnTo>
                  <a:pt x="743754" y="6898913"/>
                </a:lnTo>
                <a:lnTo>
                  <a:pt x="2876060" y="4644390"/>
                </a:lnTo>
                <a:cubicBezTo>
                  <a:pt x="1610033" y="3689302"/>
                  <a:pt x="1117437" y="3324763"/>
                  <a:pt x="0" y="2510645"/>
                </a:cubicBezTo>
                <a:cubicBezTo>
                  <a:pt x="1107" y="1673763"/>
                  <a:pt x="2213" y="836882"/>
                  <a:pt x="3320" y="0"/>
                </a:cubicBezTo>
                <a:close/>
              </a:path>
            </a:pathLst>
          </a:custGeom>
          <a:solidFill>
            <a:schemeClr val="tx2"/>
          </a:solidFill>
          <a:ln w="22225">
            <a:noFill/>
          </a:ln>
        </p:spPr>
        <p:txBody>
          <a:bodyPr lIns="274320" tIns="274320">
            <a:normAutofit/>
          </a:bodyPr>
          <a:lstStyle>
            <a:lvl1pPr marL="0" indent="0">
              <a:buNone/>
              <a:defRPr sz="2000"/>
            </a:lvl1pPr>
          </a:lstStyle>
          <a:p>
            <a:r>
              <a:rPr lang="en-US"/>
              <a:t>Click icon to add picture</a:t>
            </a:r>
          </a:p>
        </p:txBody>
      </p:sp>
      <p:sp>
        <p:nvSpPr>
          <p:cNvPr id="2" name="Title 1">
            <a:extLst>
              <a:ext uri="{FF2B5EF4-FFF2-40B4-BE49-F238E27FC236}">
                <a16:creationId xmlns:a16="http://schemas.microsoft.com/office/drawing/2014/main" id="{F657BD59-35CC-9BB3-8621-6FA3356F81AA}"/>
              </a:ext>
            </a:extLst>
          </p:cNvPr>
          <p:cNvSpPr>
            <a:spLocks noGrp="1"/>
          </p:cNvSpPr>
          <p:nvPr>
            <p:ph type="title"/>
          </p:nvPr>
        </p:nvSpPr>
        <p:spPr>
          <a:xfrm>
            <a:off x="6080992" y="731562"/>
            <a:ext cx="4902843" cy="3526778"/>
          </a:xfrm>
          <a:noFill/>
        </p:spPr>
        <p:txBody>
          <a:bodyPr anchor="b">
            <a:noAutofit/>
          </a:bodyPr>
          <a:lstStyle/>
          <a:p>
            <a:r>
              <a:rPr lang="en-US"/>
              <a:t>Click to edit Master title style</a:t>
            </a:r>
          </a:p>
        </p:txBody>
      </p:sp>
      <p:sp>
        <p:nvSpPr>
          <p:cNvPr id="3" name="Content Placeholder 2">
            <a:extLst>
              <a:ext uri="{FF2B5EF4-FFF2-40B4-BE49-F238E27FC236}">
                <a16:creationId xmlns:a16="http://schemas.microsoft.com/office/drawing/2014/main" id="{A772710C-A212-1B12-06CD-FA2A14F89D68}"/>
              </a:ext>
            </a:extLst>
          </p:cNvPr>
          <p:cNvSpPr>
            <a:spLocks noGrp="1"/>
          </p:cNvSpPr>
          <p:nvPr>
            <p:ph idx="1" hasCustomPrompt="1"/>
          </p:nvPr>
        </p:nvSpPr>
        <p:spPr>
          <a:xfrm>
            <a:off x="6080992" y="4373217"/>
            <a:ext cx="4902843" cy="1753221"/>
          </a:xfrm>
        </p:spPr>
        <p:txBody>
          <a:bodyPr anchor="t" anchorCtr="0">
            <a:normAutofit/>
          </a:bodyPr>
          <a:lstStyle>
            <a:lvl1pPr marL="0" indent="0">
              <a:spcBef>
                <a:spcPts val="1000"/>
              </a:spcBef>
              <a:buNone/>
              <a:defRPr sz="1800">
                <a:solidFill>
                  <a:schemeClr val="tx1"/>
                </a:solidFill>
              </a:defRPr>
            </a:lvl1pPr>
            <a:lvl2pPr>
              <a:spcBef>
                <a:spcPts val="1000"/>
              </a:spcBef>
              <a:defRPr sz="1600">
                <a:solidFill>
                  <a:schemeClr val="tx1"/>
                </a:solidFill>
              </a:defRPr>
            </a:lvl2pPr>
            <a:lvl3pPr>
              <a:spcBef>
                <a:spcPts val="1000"/>
              </a:spcBef>
              <a:defRPr sz="1400">
                <a:solidFill>
                  <a:schemeClr val="tx1"/>
                </a:solidFill>
              </a:defRPr>
            </a:lvl3pPr>
            <a:lvl4pPr>
              <a:spcBef>
                <a:spcPts val="1000"/>
              </a:spcBef>
              <a:defRPr sz="1200">
                <a:solidFill>
                  <a:schemeClr val="tx1"/>
                </a:solidFill>
              </a:defRPr>
            </a:lvl4pPr>
            <a:lvl5pPr>
              <a:spcBef>
                <a:spcPts val="1000"/>
              </a:spcBef>
              <a:defRPr sz="1200">
                <a:solidFill>
                  <a:schemeClr val="tx1"/>
                </a:solidFill>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2539629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Default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6481533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75558-A264-444E-829B-51AAE6B4BFC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08D9373-37D1-4135-8D34-755E139F79DD}"/>
              </a:ext>
            </a:extLst>
          </p:cNvPr>
          <p:cNvSpPr>
            <a:spLocks noGrp="1"/>
          </p:cNvSpPr>
          <p:nvPr>
            <p:ph idx="1"/>
          </p:nvPr>
        </p:nvSpPr>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55E4A6B-1966-4E57-9FB8-8B111E97BC11}"/>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133FC3DD-F2BE-41FF-895B-00129AAB15F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91F830C-8424-4FAF-A011-605AE1D147FC}"/>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26678958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0A1BE8-ECC1-4027-B16E-C7BECCA9DF4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246C7E1-471A-46AA-8068-98E68C0C207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F7C9F8F-EC48-4D16-B4C6-023A7B607BE6}"/>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B79FA5B3-F726-417B-932A-B93E0C8F5AB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7D21F1-1A24-43EA-AB09-3024C491E8FB}"/>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35356388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16569-B648-4D50-BEB8-E8DAE24D68F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40831B3-A1FD-470C-BEEE-4CFB441502DD}"/>
              </a:ext>
            </a:extLst>
          </p:cNvPr>
          <p:cNvSpPr>
            <a:spLocks noGrp="1"/>
          </p:cNvSpPr>
          <p:nvPr>
            <p:ph sz="half" idx="1"/>
          </p:nvPr>
        </p:nvSpPr>
        <p:spPr>
          <a:xfrm>
            <a:off x="838200" y="1924493"/>
            <a:ext cx="5181600" cy="42524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1F34A17-C244-438C-9AE3-FB9B3CE3BD8F}"/>
              </a:ext>
            </a:extLst>
          </p:cNvPr>
          <p:cNvSpPr>
            <a:spLocks noGrp="1"/>
          </p:cNvSpPr>
          <p:nvPr>
            <p:ph sz="half" idx="2"/>
          </p:nvPr>
        </p:nvSpPr>
        <p:spPr>
          <a:xfrm>
            <a:off x="6172200" y="1924493"/>
            <a:ext cx="5181600" cy="42524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4CFA3AA-3FC1-4B98-8F99-1726F1AC0A38}"/>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1CE10883-BACC-41A1-9067-ECFDB937D72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27660A2-13C9-4432-A6EB-A4FF3D78F15F}"/>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42081215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97C843-C993-4E9C-80DD-3620816E56A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D91A8E3-B066-4511-9C6E-A3435B64DD88}"/>
              </a:ext>
            </a:extLst>
          </p:cNvPr>
          <p:cNvSpPr>
            <a:spLocks noGrp="1"/>
          </p:cNvSpPr>
          <p:nvPr>
            <p:ph type="body" idx="1"/>
          </p:nvPr>
        </p:nvSpPr>
        <p:spPr>
          <a:xfrm>
            <a:off x="839788" y="1734325"/>
            <a:ext cx="5157787" cy="823912"/>
          </a:xfrm>
        </p:spPr>
        <p:txBody>
          <a:bodyPr anchor="b">
            <a:normAutofit/>
          </a:bodyPr>
          <a:lstStyle>
            <a:lvl1pPr marL="0" indent="0">
              <a:buNone/>
              <a:defRPr sz="20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6E86B63-4102-4802-94D7-F138F80F3E19}"/>
              </a:ext>
            </a:extLst>
          </p:cNvPr>
          <p:cNvSpPr>
            <a:spLocks noGrp="1"/>
          </p:cNvSpPr>
          <p:nvPr>
            <p:ph sz="half" idx="2"/>
          </p:nvPr>
        </p:nvSpPr>
        <p:spPr>
          <a:xfrm>
            <a:off x="839788" y="2558237"/>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C924765-08A7-4A60-86DC-DC420F60BBAE}"/>
              </a:ext>
            </a:extLst>
          </p:cNvPr>
          <p:cNvSpPr>
            <a:spLocks noGrp="1"/>
          </p:cNvSpPr>
          <p:nvPr>
            <p:ph type="body" sz="quarter" idx="3"/>
          </p:nvPr>
        </p:nvSpPr>
        <p:spPr>
          <a:xfrm>
            <a:off x="6172200" y="1734325"/>
            <a:ext cx="5183188" cy="823912"/>
          </a:xfrm>
        </p:spPr>
        <p:txBody>
          <a:bodyPr anchor="b">
            <a:normAutofit/>
          </a:bodyPr>
          <a:lstStyle>
            <a:lvl1pPr marL="0" indent="0">
              <a:buNone/>
              <a:defRPr sz="20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4AA2795-EFB6-4000-8F25-FBB62646C0CD}"/>
              </a:ext>
            </a:extLst>
          </p:cNvPr>
          <p:cNvSpPr>
            <a:spLocks noGrp="1"/>
          </p:cNvSpPr>
          <p:nvPr>
            <p:ph sz="quarter" idx="4"/>
          </p:nvPr>
        </p:nvSpPr>
        <p:spPr>
          <a:xfrm>
            <a:off x="6172200" y="2558237"/>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C942CFB-FE12-494A-9C41-3CB90F07BDAA}"/>
              </a:ext>
            </a:extLst>
          </p:cNvPr>
          <p:cNvSpPr>
            <a:spLocks noGrp="1"/>
          </p:cNvSpPr>
          <p:nvPr>
            <p:ph type="dt" sz="half" idx="10"/>
          </p:nvPr>
        </p:nvSpPr>
        <p:spPr/>
        <p:txBody>
          <a:bodyPr/>
          <a:lstStyle/>
          <a:p>
            <a:endParaRPr lang="en-US"/>
          </a:p>
        </p:txBody>
      </p:sp>
      <p:sp>
        <p:nvSpPr>
          <p:cNvPr id="8" name="Footer Placeholder 7">
            <a:extLst>
              <a:ext uri="{FF2B5EF4-FFF2-40B4-BE49-F238E27FC236}">
                <a16:creationId xmlns:a16="http://schemas.microsoft.com/office/drawing/2014/main" id="{6C3A07E3-59E1-4EBD-9687-4B6ABE96ACA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CF7BB23-7539-4674-8B66-ACEFF94686CE}"/>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38772086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5841DB-C73C-4968-B434-A6AA14DAF62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08152BF-92C7-4BF5-A9DB-16A0BF0F5F5D}"/>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C1289DB7-F492-4037-A439-D70F7E55652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FFA96F1-8B8A-4E83-B3C2-E10DE522AD30}"/>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40498264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8031033-9688-463F-9614-47F2F5BC6BF7}"/>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a16="http://schemas.microsoft.com/office/drawing/2014/main" id="{085B8DB2-C14B-45AC-ACAF-8702DF59C6E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001DA57-8D4E-4075-9460-4F03DF8AABA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7628312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2CBE2C-9DAA-489D-AC88-15CBBA8A9BF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EE124BE-E494-445A-A4FB-A2A8F28F0C1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F2446DE-9A32-4774-9F7C-86678CA90EA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400115D-61B3-46D0-B4D3-30C374B526CF}"/>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EF3C2AFC-D0F8-469F-B1E0-123C2E066EC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8B9BCDA-9EF7-4531-8021-AF7B30751516}"/>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17199839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AE558-F89F-4688-94E5-77F37D49F1B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BCD35AF-8CA2-49BB-BAE9-F29A0186EC6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C05CAA98-55BD-4118-A8AF-D603060784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ABFF4C5-82A8-4AD8-B7E2-2882F657683C}"/>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3860B401-B64F-417B-8AD6-581A22E5E0E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F24BD4C-7149-44BF-8150-F72CAA95A56D}"/>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9796634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75B94C5-D205-4339-B029-5D0FD2E5F3DB}"/>
              </a:ext>
            </a:extLst>
          </p:cNvPr>
          <p:cNvSpPr>
            <a:spLocks noGrp="1"/>
          </p:cNvSpPr>
          <p:nvPr>
            <p:ph type="title"/>
          </p:nvPr>
        </p:nvSpPr>
        <p:spPr>
          <a:xfrm>
            <a:off x="1143000" y="533401"/>
            <a:ext cx="9906000" cy="1382156"/>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096DC5C-BD34-4CE4-8AA7-A6A4B9516F8F}"/>
              </a:ext>
            </a:extLst>
          </p:cNvPr>
          <p:cNvSpPr>
            <a:spLocks noGrp="1"/>
          </p:cNvSpPr>
          <p:nvPr>
            <p:ph type="body" idx="1"/>
          </p:nvPr>
        </p:nvSpPr>
        <p:spPr>
          <a:xfrm>
            <a:off x="1143000" y="2009554"/>
            <a:ext cx="9906000" cy="402442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1F192A7-D622-449D-9FC2-48FDE4D690F1}"/>
              </a:ext>
            </a:extLst>
          </p:cNvPr>
          <p:cNvSpPr>
            <a:spLocks noGrp="1"/>
          </p:cNvSpPr>
          <p:nvPr>
            <p:ph type="dt" sz="half" idx="2"/>
          </p:nvPr>
        </p:nvSpPr>
        <p:spPr>
          <a:xfrm>
            <a:off x="7337102" y="6398878"/>
            <a:ext cx="4193908" cy="365125"/>
          </a:xfrm>
          <a:prstGeom prst="rect">
            <a:avLst/>
          </a:prstGeom>
        </p:spPr>
        <p:txBody>
          <a:bodyPr vert="horz" lIns="91440" tIns="45720" rIns="91440" bIns="45720" rtlCol="0" anchor="ctr">
            <a:normAutofit/>
          </a:bodyPr>
          <a:lstStyle>
            <a:lvl1pPr algn="r">
              <a:defRPr sz="1100">
                <a:solidFill>
                  <a:schemeClr val="tx2"/>
                </a:solidFill>
                <a:latin typeface="+mn-lt"/>
              </a:defRPr>
            </a:lvl1pPr>
          </a:lstStyle>
          <a:p>
            <a:endParaRPr lang="en-US"/>
          </a:p>
        </p:txBody>
      </p:sp>
      <p:sp>
        <p:nvSpPr>
          <p:cNvPr id="5" name="Footer Placeholder 4">
            <a:extLst>
              <a:ext uri="{FF2B5EF4-FFF2-40B4-BE49-F238E27FC236}">
                <a16:creationId xmlns:a16="http://schemas.microsoft.com/office/drawing/2014/main" id="{8435B93C-2BE9-4847-BFE5-D3CBCC6E948C}"/>
              </a:ext>
            </a:extLst>
          </p:cNvPr>
          <p:cNvSpPr>
            <a:spLocks noGrp="1"/>
          </p:cNvSpPr>
          <p:nvPr>
            <p:ph type="ftr" sz="quarter" idx="3"/>
          </p:nvPr>
        </p:nvSpPr>
        <p:spPr>
          <a:xfrm>
            <a:off x="154429" y="6398878"/>
            <a:ext cx="4497315" cy="365125"/>
          </a:xfrm>
          <a:prstGeom prst="rect">
            <a:avLst/>
          </a:prstGeom>
        </p:spPr>
        <p:txBody>
          <a:bodyPr vert="horz" lIns="91440" tIns="45720" rIns="91440" bIns="45720" rtlCol="0" anchor="ctr">
            <a:normAutofit/>
          </a:bodyPr>
          <a:lstStyle>
            <a:lvl1pPr algn="l">
              <a:defRPr sz="1200" b="1" spc="30" baseline="0">
                <a:solidFill>
                  <a:schemeClr val="tx2"/>
                </a:solidFill>
                <a:latin typeface="+mj-lt"/>
              </a:defRPr>
            </a:lvl1pPr>
          </a:lstStyle>
          <a:p>
            <a:endParaRPr lang="en-US"/>
          </a:p>
        </p:txBody>
      </p:sp>
      <p:sp>
        <p:nvSpPr>
          <p:cNvPr id="6" name="Slide Number Placeholder 5">
            <a:extLst>
              <a:ext uri="{FF2B5EF4-FFF2-40B4-BE49-F238E27FC236}">
                <a16:creationId xmlns:a16="http://schemas.microsoft.com/office/drawing/2014/main" id="{ADF70A99-395E-4F22-8AAB-6C7EE743D7D5}"/>
              </a:ext>
            </a:extLst>
          </p:cNvPr>
          <p:cNvSpPr>
            <a:spLocks noGrp="1"/>
          </p:cNvSpPr>
          <p:nvPr>
            <p:ph type="sldNum" sz="quarter" idx="4"/>
          </p:nvPr>
        </p:nvSpPr>
        <p:spPr>
          <a:xfrm>
            <a:off x="11602477" y="6398878"/>
            <a:ext cx="470887" cy="365125"/>
          </a:xfrm>
          <a:prstGeom prst="rect">
            <a:avLst/>
          </a:prstGeom>
        </p:spPr>
        <p:txBody>
          <a:bodyPr vert="horz" lIns="91440" tIns="45720" rIns="91440" bIns="45720" rtlCol="0" anchor="ctr">
            <a:normAutofit/>
          </a:bodyPr>
          <a:lstStyle>
            <a:lvl1pPr algn="r">
              <a:defRPr sz="1100">
                <a:solidFill>
                  <a:schemeClr val="tx2"/>
                </a:solidFill>
                <a:latin typeface="+mn-lt"/>
              </a:defRPr>
            </a:lvl1pPr>
          </a:lstStyle>
          <a:p>
            <a:fld id="{CBD12358-51D2-46B3-9BDE-DF29528B9454}" type="slidenum">
              <a:rPr lang="en-US" smtClean="0"/>
              <a:t>‹#›</a:t>
            </a:fld>
            <a:endParaRPr lang="en-US"/>
          </a:p>
        </p:txBody>
      </p:sp>
      <p:sp>
        <p:nvSpPr>
          <p:cNvPr id="7" name="Rectangle 6">
            <a:extLst>
              <a:ext uri="{FF2B5EF4-FFF2-40B4-BE49-F238E27FC236}">
                <a16:creationId xmlns:a16="http://schemas.microsoft.com/office/drawing/2014/main" id="{D9E3DAB4-EB2F-5038-3619-D78E153C2ED2}"/>
              </a:ext>
            </a:extLst>
          </p:cNvPr>
          <p:cNvSpPr/>
          <p:nvPr userDrawn="1"/>
        </p:nvSpPr>
        <p:spPr>
          <a:xfrm>
            <a:off x="0" y="-4765"/>
            <a:ext cx="526339" cy="6862763"/>
          </a:xfrm>
          <a:prstGeom prst="rect">
            <a:avLst/>
          </a:prstGeom>
          <a:solidFill>
            <a:schemeClr val="accent6">
              <a:lumMod val="40000"/>
              <a:lumOff val="60000"/>
            </a:schemeClr>
          </a:solidFill>
          <a:ln>
            <a:solidFill>
              <a:schemeClr val="accent6">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1FC806A5-2FDD-2B21-33A7-ED2376534ADF}"/>
              </a:ext>
            </a:extLst>
          </p:cNvPr>
          <p:cNvSpPr/>
          <p:nvPr userDrawn="1"/>
        </p:nvSpPr>
        <p:spPr>
          <a:xfrm>
            <a:off x="11666935" y="-4764"/>
            <a:ext cx="526339" cy="6862763"/>
          </a:xfrm>
          <a:prstGeom prst="rect">
            <a:avLst/>
          </a:prstGeom>
          <a:solidFill>
            <a:schemeClr val="accent6">
              <a:lumMod val="40000"/>
              <a:lumOff val="60000"/>
            </a:schemeClr>
          </a:solidFill>
          <a:ln>
            <a:solidFill>
              <a:schemeClr val="accent6">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logo of a sports team&#10;&#10;Description automatically generated">
            <a:extLst>
              <a:ext uri="{FF2B5EF4-FFF2-40B4-BE49-F238E27FC236}">
                <a16:creationId xmlns:a16="http://schemas.microsoft.com/office/drawing/2014/main" id="{02FE63DD-E48A-740D-C90E-2425BF841D7B}"/>
              </a:ext>
            </a:extLst>
          </p:cNvPr>
          <p:cNvPicPr>
            <a:picLocks noChangeAspect="1"/>
          </p:cNvPicPr>
          <p:nvPr userDrawn="1"/>
        </p:nvPicPr>
        <p:blipFill>
          <a:blip r:embed="rId15"/>
          <a:stretch>
            <a:fillRect/>
          </a:stretch>
        </p:blipFill>
        <p:spPr>
          <a:xfrm>
            <a:off x="9930841" y="-34355"/>
            <a:ext cx="1967789" cy="858377"/>
          </a:xfrm>
          <a:prstGeom prst="rect">
            <a:avLst/>
          </a:prstGeom>
        </p:spPr>
      </p:pic>
    </p:spTree>
    <p:extLst>
      <p:ext uri="{BB962C8B-B14F-4D97-AF65-F5344CB8AC3E}">
        <p14:creationId xmlns:p14="http://schemas.microsoft.com/office/powerpoint/2010/main" val="1556065105"/>
      </p:ext>
    </p:extLst>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73" r:id="rId6"/>
    <p:sldLayoutId id="2147483674" r:id="rId7"/>
    <p:sldLayoutId id="2147483675" r:id="rId8"/>
    <p:sldLayoutId id="2147483676" r:id="rId9"/>
    <p:sldLayoutId id="2147483677" r:id="rId10"/>
    <p:sldLayoutId id="2147483678" r:id="rId11"/>
    <p:sldLayoutId id="2147483691" r:id="rId12"/>
    <p:sldLayoutId id="2147483692" r:id="rId13"/>
  </p:sldLayoutIdLst>
  <p:hf hdr="0" ftr="0" dt="0"/>
  <p:txStyles>
    <p:titleStyle>
      <a:lvl1pPr algn="l" defTabSz="914400" rtl="0" eaLnBrk="1" latinLnBrk="0" hangingPunct="1">
        <a:lnSpc>
          <a:spcPct val="90000"/>
        </a:lnSpc>
        <a:spcBef>
          <a:spcPct val="0"/>
        </a:spcBef>
        <a:buNone/>
        <a:defRPr sz="4400" i="1" kern="1200" cap="all" baseline="0">
          <a:solidFill>
            <a:schemeClr val="tx2"/>
          </a:solidFill>
          <a:latin typeface="+mj-lt"/>
          <a:ea typeface="+mj-ea"/>
          <a:cs typeface="+mj-cs"/>
        </a:defRPr>
      </a:lvl1pPr>
    </p:titleStyle>
    <p:bodyStyle>
      <a:lvl1pPr marL="228600" indent="-228600" algn="l" defTabSz="914400" rtl="0" eaLnBrk="1" latinLnBrk="0" hangingPunct="1">
        <a:lnSpc>
          <a:spcPct val="100000"/>
        </a:lnSpc>
        <a:spcBef>
          <a:spcPts val="1000"/>
        </a:spcBef>
        <a:buSzPct val="80000"/>
        <a:buFont typeface="Arial" panose="020B0604020202020204" pitchFamily="34" charset="0"/>
        <a:buChar char="•"/>
        <a:defRPr sz="2400" kern="1200">
          <a:solidFill>
            <a:schemeClr val="tx2"/>
          </a:solidFill>
          <a:latin typeface="+mn-lt"/>
          <a:ea typeface="+mn-ea"/>
          <a:cs typeface="+mn-cs"/>
        </a:defRPr>
      </a:lvl1pPr>
      <a:lvl2pPr marL="685800" indent="-228600" algn="l" defTabSz="914400" rtl="0" eaLnBrk="1" latinLnBrk="0" hangingPunct="1">
        <a:lnSpc>
          <a:spcPct val="100000"/>
        </a:lnSpc>
        <a:spcBef>
          <a:spcPts val="500"/>
        </a:spcBef>
        <a:buSzPct val="80000"/>
        <a:buFont typeface="Arial" panose="020B0604020202020204" pitchFamily="34" charset="0"/>
        <a:buChar char="•"/>
        <a:defRPr sz="2000" kern="1200">
          <a:solidFill>
            <a:schemeClr val="tx2"/>
          </a:solidFill>
          <a:latin typeface="+mn-lt"/>
          <a:ea typeface="+mn-ea"/>
          <a:cs typeface="+mn-cs"/>
        </a:defRPr>
      </a:lvl2pPr>
      <a:lvl3pPr marL="1143000" indent="-228600" algn="l" defTabSz="914400" rtl="0" eaLnBrk="1" latinLnBrk="0" hangingPunct="1">
        <a:lnSpc>
          <a:spcPct val="100000"/>
        </a:lnSpc>
        <a:spcBef>
          <a:spcPts val="500"/>
        </a:spcBef>
        <a:buSzPct val="80000"/>
        <a:buFont typeface="Arial" panose="020B0604020202020204" pitchFamily="34" charset="0"/>
        <a:buChar char="•"/>
        <a:defRPr sz="1800" kern="1200">
          <a:solidFill>
            <a:schemeClr val="tx2"/>
          </a:solidFill>
          <a:latin typeface="+mn-lt"/>
          <a:ea typeface="+mn-ea"/>
          <a:cs typeface="+mn-cs"/>
        </a:defRPr>
      </a:lvl3pPr>
      <a:lvl4pPr marL="1600200" indent="-228600" algn="l" defTabSz="914400" rtl="0" eaLnBrk="1" latinLnBrk="0" hangingPunct="1">
        <a:lnSpc>
          <a:spcPct val="100000"/>
        </a:lnSpc>
        <a:spcBef>
          <a:spcPts val="500"/>
        </a:spcBef>
        <a:buSzPct val="80000"/>
        <a:buFont typeface="Arial" panose="020B0604020202020204" pitchFamily="34" charset="0"/>
        <a:buChar char="•"/>
        <a:defRPr sz="1600" kern="1200">
          <a:solidFill>
            <a:schemeClr val="tx2"/>
          </a:solidFill>
          <a:latin typeface="+mn-lt"/>
          <a:ea typeface="+mn-ea"/>
          <a:cs typeface="+mn-cs"/>
        </a:defRPr>
      </a:lvl4pPr>
      <a:lvl5pPr marL="2057400" indent="-228600" algn="l" defTabSz="914400" rtl="0" eaLnBrk="1" latinLnBrk="0" hangingPunct="1">
        <a:lnSpc>
          <a:spcPct val="100000"/>
        </a:lnSpc>
        <a:spcBef>
          <a:spcPts val="500"/>
        </a:spcBef>
        <a:buSzPct val="80000"/>
        <a:buFont typeface="Arial" panose="020B0604020202020204" pitchFamily="34" charset="0"/>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orient="horz" pos="336">
          <p15:clr>
            <a:srgbClr val="F26B43"/>
          </p15:clr>
        </p15:guide>
        <p15:guide id="4" orient="horz" pos="3984">
          <p15:clr>
            <a:srgbClr val="F26B43"/>
          </p15:clr>
        </p15:guide>
        <p15:guide id="5" pos="336">
          <p15:clr>
            <a:srgbClr val="F26B43"/>
          </p15:clr>
        </p15:guide>
        <p15:guide id="6" pos="7344">
          <p15:clr>
            <a:srgbClr val="F26B43"/>
          </p15:clr>
        </p15:guide>
        <p15:guide id="7" pos="720">
          <p15:clr>
            <a:srgbClr val="F26B43"/>
          </p15:clr>
        </p15:guide>
        <p15:guide id="8" pos="696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3.xml"/><Relationship Id="rId4" Type="http://schemas.openxmlformats.org/officeDocument/2006/relationships/image" Target="../media/image31.png"/></Relationships>
</file>

<file path=ppt/slides/_rels/slide1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3.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xml"/><Relationship Id="rId1" Type="http://schemas.openxmlformats.org/officeDocument/2006/relationships/slideLayout" Target="../slideLayouts/slideLayout13.xml"/><Relationship Id="rId4" Type="http://schemas.openxmlformats.org/officeDocument/2006/relationships/image" Target="../media/image44.png"/></Relationships>
</file>

<file path=ppt/slides/_rels/slide2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xml"/><Relationship Id="rId1" Type="http://schemas.openxmlformats.org/officeDocument/2006/relationships/slideLayout" Target="../slideLayouts/slideLayout13.xml"/><Relationship Id="rId4" Type="http://schemas.openxmlformats.org/officeDocument/2006/relationships/image" Target="../media/image43.png"/></Relationships>
</file>

<file path=ppt/slides/_rels/slide2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xml"/><Relationship Id="rId1" Type="http://schemas.openxmlformats.org/officeDocument/2006/relationships/slideLayout" Target="../slideLayouts/slideLayout13.xml"/><Relationship Id="rId4" Type="http://schemas.openxmlformats.org/officeDocument/2006/relationships/image" Target="../media/image46.png"/></Relationships>
</file>

<file path=ppt/slides/_rels/slide2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xml"/><Relationship Id="rId1" Type="http://schemas.openxmlformats.org/officeDocument/2006/relationships/slideLayout" Target="../slideLayouts/slideLayout13.xml"/><Relationship Id="rId4" Type="http://schemas.openxmlformats.org/officeDocument/2006/relationships/image" Target="../media/image47.png"/></Relationships>
</file>

<file path=ppt/slides/_rels/slide3.xml.rels><?xml version="1.0" encoding="UTF-8" standalone="yes"?>
<Relationships xmlns="http://schemas.openxmlformats.org/package/2006/relationships"><Relationship Id="rId3" Type="http://schemas.openxmlformats.org/officeDocument/2006/relationships/image" Target="../media/image9.sv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13.xml"/><Relationship Id="rId6" Type="http://schemas.openxmlformats.org/officeDocument/2006/relationships/image" Target="../media/image12.png"/><Relationship Id="rId5" Type="http://schemas.openxmlformats.org/officeDocument/2006/relationships/image" Target="../media/image11.svg"/><Relationship Id="rId4" Type="http://schemas.openxmlformats.org/officeDocument/2006/relationships/image" Target="../media/image10.png"/></Relationships>
</file>

<file path=ppt/slides/_rels/slide3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6.xml"/><Relationship Id="rId1" Type="http://schemas.openxmlformats.org/officeDocument/2006/relationships/slideLayout" Target="../slideLayouts/slideLayout13.xml"/><Relationship Id="rId4" Type="http://schemas.openxmlformats.org/officeDocument/2006/relationships/image" Target="../media/image43.png"/></Relationships>
</file>

<file path=ppt/slides/_rels/slide3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image" Target="../media/image56.svg"/><Relationship Id="rId7" Type="http://schemas.openxmlformats.org/officeDocument/2006/relationships/image" Target="../media/image60.svg"/><Relationship Id="rId2" Type="http://schemas.openxmlformats.org/officeDocument/2006/relationships/image" Target="../media/image55.png"/><Relationship Id="rId1" Type="http://schemas.openxmlformats.org/officeDocument/2006/relationships/slideLayout" Target="../slideLayouts/slideLayout13.xml"/><Relationship Id="rId6" Type="http://schemas.openxmlformats.org/officeDocument/2006/relationships/image" Target="../media/image59.png"/><Relationship Id="rId5" Type="http://schemas.openxmlformats.org/officeDocument/2006/relationships/image" Target="../media/image58.svg"/><Relationship Id="rId4" Type="http://schemas.openxmlformats.org/officeDocument/2006/relationships/image" Target="../media/image57.png"/></Relationships>
</file>

<file path=ppt/slides/_rels/slide37.xml.rels><?xml version="1.0" encoding="UTF-8" standalone="yes"?>
<Relationships xmlns="http://schemas.openxmlformats.org/package/2006/relationships"><Relationship Id="rId3" Type="http://schemas.openxmlformats.org/officeDocument/2006/relationships/image" Target="../media/image62.svg"/><Relationship Id="rId7" Type="http://schemas.openxmlformats.org/officeDocument/2006/relationships/image" Target="../media/image66.svg"/><Relationship Id="rId2" Type="http://schemas.openxmlformats.org/officeDocument/2006/relationships/image" Target="../media/image61.png"/><Relationship Id="rId1" Type="http://schemas.openxmlformats.org/officeDocument/2006/relationships/slideLayout" Target="../slideLayouts/slideLayout13.xml"/><Relationship Id="rId6" Type="http://schemas.openxmlformats.org/officeDocument/2006/relationships/image" Target="../media/image65.png"/><Relationship Id="rId5" Type="http://schemas.openxmlformats.org/officeDocument/2006/relationships/image" Target="../media/image64.svg"/><Relationship Id="rId4" Type="http://schemas.openxmlformats.org/officeDocument/2006/relationships/image" Target="../media/image63.png"/></Relationships>
</file>

<file path=ppt/slides/_rels/slide38.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3.xml"/><Relationship Id="rId5" Type="http://schemas.openxmlformats.org/officeDocument/2006/relationships/image" Target="../media/image20.png"/><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25" name="Rectangle 24">
            <a:extLst>
              <a:ext uri="{FF2B5EF4-FFF2-40B4-BE49-F238E27FC236}">
                <a16:creationId xmlns:a16="http://schemas.microsoft.com/office/drawing/2014/main" id="{A221245A-B93D-45A8-B0FA-EC2AEE26EA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Placeholder 5" descr="Brain with a stethoscope">
            <a:extLst>
              <a:ext uri="{FF2B5EF4-FFF2-40B4-BE49-F238E27FC236}">
                <a16:creationId xmlns:a16="http://schemas.microsoft.com/office/drawing/2014/main" id="{1E31FBCD-DAD8-E310-1D3B-811C9DF76838}"/>
              </a:ext>
            </a:extLst>
          </p:cNvPr>
          <p:cNvPicPr>
            <a:picLocks noGrp="1" noChangeAspect="1"/>
          </p:cNvPicPr>
          <p:nvPr>
            <p:ph type="pic" sz="quarter" idx="10"/>
          </p:nvPr>
        </p:nvPicPr>
        <p:blipFill rotWithShape="1">
          <a:blip r:embed="rId3">
            <a:extLst>
              <a:ext uri="{28A0092B-C50C-407E-A947-70E740481C1C}">
                <a14:useLocalDpi xmlns:a14="http://schemas.microsoft.com/office/drawing/2010/main" val="0"/>
              </a:ext>
            </a:extLst>
          </a:blip>
          <a:srcRect t="22820" b="2180"/>
          <a:stretch/>
        </p:blipFill>
        <p:spPr>
          <a:xfrm>
            <a:off x="20" y="10"/>
            <a:ext cx="12191979" cy="6857989"/>
          </a:xfrm>
          <a:prstGeom prst="rect">
            <a:avLst/>
          </a:prstGeom>
        </p:spPr>
      </p:pic>
      <p:sp>
        <p:nvSpPr>
          <p:cNvPr id="27" name="Rectangle 26">
            <a:extLst>
              <a:ext uri="{FF2B5EF4-FFF2-40B4-BE49-F238E27FC236}">
                <a16:creationId xmlns:a16="http://schemas.microsoft.com/office/drawing/2014/main" id="{A60A95D1-194E-4E4E-8C67-30F91F8E76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690"/>
            <a:ext cx="8521995" cy="6858000"/>
          </a:xfrm>
          <a:prstGeom prst="rect">
            <a:avLst/>
          </a:prstGeom>
          <a:gradFill>
            <a:gsLst>
              <a:gs pos="58000">
                <a:srgbClr val="000000">
                  <a:alpha val="30000"/>
                </a:srgbClr>
              </a:gs>
              <a:gs pos="33000">
                <a:srgbClr val="000000">
                  <a:alpha val="20000"/>
                </a:srgbClr>
              </a:gs>
              <a:gs pos="0">
                <a:srgbClr val="000000">
                  <a:alpha val="0"/>
                </a:srgbClr>
              </a:gs>
              <a:gs pos="100000">
                <a:srgbClr val="000000">
                  <a:alpha val="30000"/>
                </a:srgb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8BAC361-0D7A-DC05-86B5-6DD77D322F5B}"/>
              </a:ext>
            </a:extLst>
          </p:cNvPr>
          <p:cNvSpPr>
            <a:spLocks noGrp="1"/>
          </p:cNvSpPr>
          <p:nvPr>
            <p:ph type="title"/>
          </p:nvPr>
        </p:nvSpPr>
        <p:spPr>
          <a:xfrm>
            <a:off x="2840389" y="2993791"/>
            <a:ext cx="6515100" cy="3202921"/>
          </a:xfrm>
        </p:spPr>
        <p:txBody>
          <a:bodyPr vert="horz" lIns="91440" tIns="45720" rIns="91440" bIns="45720" rtlCol="0" anchor="b">
            <a:normAutofit/>
          </a:bodyPr>
          <a:lstStyle/>
          <a:p>
            <a:pPr algn="ctr"/>
            <a:r>
              <a:rPr lang="en-US" sz="6600" b="1" i="0" kern="1200" cap="all" baseline="0">
                <a:solidFill>
                  <a:srgbClr val="FFFFFF"/>
                </a:solidFill>
                <a:latin typeface="Poppins" panose="00000500000000000000" pitchFamily="2" charset="0"/>
                <a:cs typeface="Poppins" panose="00000500000000000000" pitchFamily="2" charset="0"/>
              </a:rPr>
              <a:t>HEALTHCARE ANALYSIS</a:t>
            </a:r>
          </a:p>
        </p:txBody>
      </p:sp>
      <p:cxnSp>
        <p:nvCxnSpPr>
          <p:cNvPr id="29" name="Straight Connector 28">
            <a:extLst>
              <a:ext uri="{FF2B5EF4-FFF2-40B4-BE49-F238E27FC236}">
                <a16:creationId xmlns:a16="http://schemas.microsoft.com/office/drawing/2014/main" id="{64C0A835-9AC9-4D0F-A529-BE4789E126C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9339206" y="3065930"/>
            <a:ext cx="2852793" cy="379776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CF67ECC-797A-4CA0-87E3-36046649860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10172700" y="0"/>
            <a:ext cx="1358310" cy="68580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2AE25923-C2B2-18EC-3064-3471DC5D1FED}"/>
              </a:ext>
            </a:extLst>
          </p:cNvPr>
          <p:cNvSpPr txBox="1"/>
          <p:nvPr/>
        </p:nvSpPr>
        <p:spPr>
          <a:xfrm>
            <a:off x="4867311" y="6139934"/>
            <a:ext cx="2255520" cy="369332"/>
          </a:xfrm>
          <a:prstGeom prst="rect">
            <a:avLst/>
          </a:prstGeom>
          <a:noFill/>
        </p:spPr>
        <p:txBody>
          <a:bodyPr wrap="square" rtlCol="0">
            <a:spAutoFit/>
          </a:bodyPr>
          <a:lstStyle/>
          <a:p>
            <a:r>
              <a:rPr lang="en-IN">
                <a:latin typeface="Poppins" panose="00000500000000000000" pitchFamily="2" charset="0"/>
                <a:cs typeface="Poppins" panose="00000500000000000000" pitchFamily="2" charset="0"/>
              </a:rPr>
              <a:t>MIS 587 GROUP 6</a:t>
            </a:r>
          </a:p>
        </p:txBody>
      </p:sp>
    </p:spTree>
    <p:extLst>
      <p:ext uri="{BB962C8B-B14F-4D97-AF65-F5344CB8AC3E}">
        <p14:creationId xmlns:p14="http://schemas.microsoft.com/office/powerpoint/2010/main" val="12108021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8EBBD26-3EFC-95E0-0418-A768671A254E}"/>
              </a:ext>
            </a:extLst>
          </p:cNvPr>
          <p:cNvPicPr>
            <a:picLocks noChangeAspect="1"/>
          </p:cNvPicPr>
          <p:nvPr/>
        </p:nvPicPr>
        <p:blipFill>
          <a:blip r:embed="rId2"/>
          <a:stretch>
            <a:fillRect/>
          </a:stretch>
        </p:blipFill>
        <p:spPr>
          <a:xfrm>
            <a:off x="578733" y="1283109"/>
            <a:ext cx="10995951" cy="4626991"/>
          </a:xfrm>
          <a:prstGeom prst="rect">
            <a:avLst/>
          </a:prstGeom>
        </p:spPr>
      </p:pic>
      <p:sp>
        <p:nvSpPr>
          <p:cNvPr id="4" name="TextBox 3">
            <a:extLst>
              <a:ext uri="{FF2B5EF4-FFF2-40B4-BE49-F238E27FC236}">
                <a16:creationId xmlns:a16="http://schemas.microsoft.com/office/drawing/2014/main" id="{0A1D5096-A6B7-E1C9-56E8-F78F7806B9AE}"/>
              </a:ext>
            </a:extLst>
          </p:cNvPr>
          <p:cNvSpPr txBox="1"/>
          <p:nvPr/>
        </p:nvSpPr>
        <p:spPr>
          <a:xfrm>
            <a:off x="4658747" y="6279469"/>
            <a:ext cx="2874505" cy="369332"/>
          </a:xfrm>
          <a:prstGeom prst="rect">
            <a:avLst/>
          </a:prstGeom>
          <a:noFill/>
        </p:spPr>
        <p:txBody>
          <a:bodyPr wrap="square" rtlCol="0">
            <a:spAutoFit/>
          </a:bodyPr>
          <a:lstStyle/>
          <a:p>
            <a:pPr algn="ctr"/>
            <a:r>
              <a:rPr lang="en-US"/>
              <a:t>Alexia Salcedo</a:t>
            </a:r>
          </a:p>
        </p:txBody>
      </p:sp>
      <p:sp>
        <p:nvSpPr>
          <p:cNvPr id="5" name="TextBox 4">
            <a:extLst>
              <a:ext uri="{FF2B5EF4-FFF2-40B4-BE49-F238E27FC236}">
                <a16:creationId xmlns:a16="http://schemas.microsoft.com/office/drawing/2014/main" id="{A4F8F97A-9BCB-0852-3152-1713DEB5A947}"/>
              </a:ext>
            </a:extLst>
          </p:cNvPr>
          <p:cNvSpPr txBox="1"/>
          <p:nvPr/>
        </p:nvSpPr>
        <p:spPr>
          <a:xfrm>
            <a:off x="11727180" y="6279469"/>
            <a:ext cx="464820" cy="369332"/>
          </a:xfrm>
          <a:prstGeom prst="rect">
            <a:avLst/>
          </a:prstGeom>
          <a:noFill/>
        </p:spPr>
        <p:txBody>
          <a:bodyPr wrap="square" rtlCol="0">
            <a:spAutoFit/>
          </a:bodyPr>
          <a:lstStyle/>
          <a:p>
            <a:r>
              <a:rPr lang="en-US"/>
              <a:t>10</a:t>
            </a:r>
          </a:p>
        </p:txBody>
      </p:sp>
      <p:sp>
        <p:nvSpPr>
          <p:cNvPr id="6" name="TextBox 5">
            <a:extLst>
              <a:ext uri="{FF2B5EF4-FFF2-40B4-BE49-F238E27FC236}">
                <a16:creationId xmlns:a16="http://schemas.microsoft.com/office/drawing/2014/main" id="{F1574596-EA82-138D-CEB2-53DE43A201CA}"/>
              </a:ext>
            </a:extLst>
          </p:cNvPr>
          <p:cNvSpPr txBox="1"/>
          <p:nvPr/>
        </p:nvSpPr>
        <p:spPr>
          <a:xfrm>
            <a:off x="3359549" y="267409"/>
            <a:ext cx="5145961" cy="646331"/>
          </a:xfrm>
          <a:prstGeom prst="rect">
            <a:avLst/>
          </a:prstGeom>
          <a:noFill/>
        </p:spPr>
        <p:txBody>
          <a:bodyPr wrap="none" rtlCol="0">
            <a:spAutoFit/>
          </a:bodyPr>
          <a:lstStyle/>
          <a:p>
            <a:pPr algn="ctr"/>
            <a:r>
              <a:rPr lang="en-US" sz="3600" b="1">
                <a:solidFill>
                  <a:schemeClr val="tx2"/>
                </a:solidFill>
                <a:latin typeface="Poppins" panose="00000500000000000000" pitchFamily="2" charset="0"/>
                <a:cs typeface="Poppins" panose="00000500000000000000" pitchFamily="2" charset="0"/>
              </a:rPr>
              <a:t>HOSPITAL DIMENSION</a:t>
            </a:r>
          </a:p>
        </p:txBody>
      </p:sp>
    </p:spTree>
    <p:extLst>
      <p:ext uri="{BB962C8B-B14F-4D97-AF65-F5344CB8AC3E}">
        <p14:creationId xmlns:p14="http://schemas.microsoft.com/office/powerpoint/2010/main" val="1921706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68957A-D8C9-3ED7-548B-0DF059591968}"/>
              </a:ext>
            </a:extLst>
          </p:cNvPr>
          <p:cNvPicPr>
            <a:picLocks noChangeAspect="1"/>
          </p:cNvPicPr>
          <p:nvPr/>
        </p:nvPicPr>
        <p:blipFill>
          <a:blip r:embed="rId2"/>
          <a:stretch>
            <a:fillRect/>
          </a:stretch>
        </p:blipFill>
        <p:spPr>
          <a:xfrm>
            <a:off x="598024" y="1266891"/>
            <a:ext cx="10995949" cy="4659427"/>
          </a:xfrm>
          <a:prstGeom prst="rect">
            <a:avLst/>
          </a:prstGeom>
        </p:spPr>
      </p:pic>
      <p:sp>
        <p:nvSpPr>
          <p:cNvPr id="4" name="TextBox 3">
            <a:extLst>
              <a:ext uri="{FF2B5EF4-FFF2-40B4-BE49-F238E27FC236}">
                <a16:creationId xmlns:a16="http://schemas.microsoft.com/office/drawing/2014/main" id="{7E24D3CB-CD02-117A-3D5E-AAA424432DAE}"/>
              </a:ext>
            </a:extLst>
          </p:cNvPr>
          <p:cNvSpPr txBox="1"/>
          <p:nvPr/>
        </p:nvSpPr>
        <p:spPr>
          <a:xfrm>
            <a:off x="1933681" y="267409"/>
            <a:ext cx="7997703" cy="646331"/>
          </a:xfrm>
          <a:prstGeom prst="rect">
            <a:avLst/>
          </a:prstGeom>
          <a:noFill/>
        </p:spPr>
        <p:txBody>
          <a:bodyPr wrap="none" rtlCol="0">
            <a:spAutoFit/>
          </a:bodyPr>
          <a:lstStyle/>
          <a:p>
            <a:pPr algn="ctr"/>
            <a:r>
              <a:rPr lang="en-US" sz="3600" b="1">
                <a:solidFill>
                  <a:schemeClr val="tx2"/>
                </a:solidFill>
                <a:latin typeface="Poppins" panose="00000500000000000000" pitchFamily="2" charset="0"/>
                <a:cs typeface="Poppins" panose="00000500000000000000" pitchFamily="2" charset="0"/>
              </a:rPr>
              <a:t>INSURANCE PROVIDER DIMENSION</a:t>
            </a:r>
          </a:p>
        </p:txBody>
      </p:sp>
      <p:sp>
        <p:nvSpPr>
          <p:cNvPr id="5" name="TextBox 4">
            <a:extLst>
              <a:ext uri="{FF2B5EF4-FFF2-40B4-BE49-F238E27FC236}">
                <a16:creationId xmlns:a16="http://schemas.microsoft.com/office/drawing/2014/main" id="{62080105-10ED-6297-8288-53CA65049E92}"/>
              </a:ext>
            </a:extLst>
          </p:cNvPr>
          <p:cNvSpPr txBox="1"/>
          <p:nvPr/>
        </p:nvSpPr>
        <p:spPr>
          <a:xfrm>
            <a:off x="4658747" y="6279469"/>
            <a:ext cx="2874505" cy="369332"/>
          </a:xfrm>
          <a:prstGeom prst="rect">
            <a:avLst/>
          </a:prstGeom>
          <a:noFill/>
        </p:spPr>
        <p:txBody>
          <a:bodyPr wrap="square" rtlCol="0">
            <a:spAutoFit/>
          </a:bodyPr>
          <a:lstStyle/>
          <a:p>
            <a:pPr algn="ctr"/>
            <a:r>
              <a:rPr lang="en-US"/>
              <a:t>Alexia Salcedo</a:t>
            </a:r>
          </a:p>
        </p:txBody>
      </p:sp>
      <p:sp>
        <p:nvSpPr>
          <p:cNvPr id="6" name="TextBox 5">
            <a:extLst>
              <a:ext uri="{FF2B5EF4-FFF2-40B4-BE49-F238E27FC236}">
                <a16:creationId xmlns:a16="http://schemas.microsoft.com/office/drawing/2014/main" id="{E0778DE8-A3A4-3D5C-4868-E65469246051}"/>
              </a:ext>
            </a:extLst>
          </p:cNvPr>
          <p:cNvSpPr txBox="1"/>
          <p:nvPr/>
        </p:nvSpPr>
        <p:spPr>
          <a:xfrm>
            <a:off x="11727180" y="6279469"/>
            <a:ext cx="464820" cy="369332"/>
          </a:xfrm>
          <a:prstGeom prst="rect">
            <a:avLst/>
          </a:prstGeom>
          <a:noFill/>
        </p:spPr>
        <p:txBody>
          <a:bodyPr wrap="square" rtlCol="0">
            <a:spAutoFit/>
          </a:bodyPr>
          <a:lstStyle/>
          <a:p>
            <a:r>
              <a:rPr lang="en-US"/>
              <a:t>11</a:t>
            </a:r>
          </a:p>
        </p:txBody>
      </p:sp>
    </p:spTree>
    <p:extLst>
      <p:ext uri="{BB962C8B-B14F-4D97-AF65-F5344CB8AC3E}">
        <p14:creationId xmlns:p14="http://schemas.microsoft.com/office/powerpoint/2010/main" val="3758557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275AA3B-DCA0-3E00-3118-1253336394EE}"/>
              </a:ext>
            </a:extLst>
          </p:cNvPr>
          <p:cNvPicPr>
            <a:picLocks noChangeAspect="1"/>
          </p:cNvPicPr>
          <p:nvPr/>
        </p:nvPicPr>
        <p:blipFill>
          <a:blip r:embed="rId2"/>
          <a:stretch>
            <a:fillRect/>
          </a:stretch>
        </p:blipFill>
        <p:spPr>
          <a:xfrm>
            <a:off x="526894" y="1278946"/>
            <a:ext cx="11138211" cy="4658433"/>
          </a:xfrm>
          <a:prstGeom prst="rect">
            <a:avLst/>
          </a:prstGeom>
        </p:spPr>
      </p:pic>
      <p:sp>
        <p:nvSpPr>
          <p:cNvPr id="4" name="TextBox 3">
            <a:extLst>
              <a:ext uri="{FF2B5EF4-FFF2-40B4-BE49-F238E27FC236}">
                <a16:creationId xmlns:a16="http://schemas.microsoft.com/office/drawing/2014/main" id="{8A9CF3E1-73F0-C3FF-7C91-868240BC5ED2}"/>
              </a:ext>
            </a:extLst>
          </p:cNvPr>
          <p:cNvSpPr txBox="1"/>
          <p:nvPr/>
        </p:nvSpPr>
        <p:spPr>
          <a:xfrm>
            <a:off x="4658747" y="6279469"/>
            <a:ext cx="2874505" cy="369332"/>
          </a:xfrm>
          <a:prstGeom prst="rect">
            <a:avLst/>
          </a:prstGeom>
          <a:noFill/>
        </p:spPr>
        <p:txBody>
          <a:bodyPr wrap="square" rtlCol="0">
            <a:spAutoFit/>
          </a:bodyPr>
          <a:lstStyle/>
          <a:p>
            <a:pPr algn="ctr"/>
            <a:r>
              <a:rPr lang="en-US"/>
              <a:t>Alexia Salcedo</a:t>
            </a:r>
          </a:p>
        </p:txBody>
      </p:sp>
      <p:sp>
        <p:nvSpPr>
          <p:cNvPr id="5" name="TextBox 4">
            <a:extLst>
              <a:ext uri="{FF2B5EF4-FFF2-40B4-BE49-F238E27FC236}">
                <a16:creationId xmlns:a16="http://schemas.microsoft.com/office/drawing/2014/main" id="{25D83093-0E4B-1878-3DE1-885D2DD9C47C}"/>
              </a:ext>
            </a:extLst>
          </p:cNvPr>
          <p:cNvSpPr txBox="1"/>
          <p:nvPr/>
        </p:nvSpPr>
        <p:spPr>
          <a:xfrm>
            <a:off x="11727180" y="6279469"/>
            <a:ext cx="464820" cy="369332"/>
          </a:xfrm>
          <a:prstGeom prst="rect">
            <a:avLst/>
          </a:prstGeom>
          <a:noFill/>
        </p:spPr>
        <p:txBody>
          <a:bodyPr wrap="square" rtlCol="0">
            <a:spAutoFit/>
          </a:bodyPr>
          <a:lstStyle/>
          <a:p>
            <a:r>
              <a:rPr lang="en-US"/>
              <a:t>12</a:t>
            </a:r>
          </a:p>
        </p:txBody>
      </p:sp>
      <p:sp>
        <p:nvSpPr>
          <p:cNvPr id="6" name="TextBox 5">
            <a:extLst>
              <a:ext uri="{FF2B5EF4-FFF2-40B4-BE49-F238E27FC236}">
                <a16:creationId xmlns:a16="http://schemas.microsoft.com/office/drawing/2014/main" id="{71E544A4-638E-7D22-CCD9-4234FA679E02}"/>
              </a:ext>
            </a:extLst>
          </p:cNvPr>
          <p:cNvSpPr txBox="1"/>
          <p:nvPr/>
        </p:nvSpPr>
        <p:spPr>
          <a:xfrm>
            <a:off x="2315197" y="267409"/>
            <a:ext cx="7234674" cy="646331"/>
          </a:xfrm>
          <a:prstGeom prst="rect">
            <a:avLst/>
          </a:prstGeom>
          <a:noFill/>
        </p:spPr>
        <p:txBody>
          <a:bodyPr wrap="none" rtlCol="0">
            <a:spAutoFit/>
          </a:bodyPr>
          <a:lstStyle/>
          <a:p>
            <a:pPr algn="ctr"/>
            <a:r>
              <a:rPr lang="en-US" sz="3600" b="1">
                <a:solidFill>
                  <a:schemeClr val="tx2"/>
                </a:solidFill>
                <a:latin typeface="Poppins" panose="00000500000000000000" pitchFamily="2" charset="0"/>
                <a:cs typeface="Poppins" panose="00000500000000000000" pitchFamily="2" charset="0"/>
              </a:rPr>
              <a:t>Hospital Encounter Fact Table</a:t>
            </a:r>
          </a:p>
        </p:txBody>
      </p:sp>
    </p:spTree>
    <p:extLst>
      <p:ext uri="{BB962C8B-B14F-4D97-AF65-F5344CB8AC3E}">
        <p14:creationId xmlns:p14="http://schemas.microsoft.com/office/powerpoint/2010/main" val="371898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A562645-CF71-7C28-F518-D70ED7D7A57F}"/>
              </a:ext>
            </a:extLst>
          </p:cNvPr>
          <p:cNvPicPr>
            <a:picLocks noChangeAspect="1"/>
          </p:cNvPicPr>
          <p:nvPr/>
        </p:nvPicPr>
        <p:blipFill>
          <a:blip r:embed="rId2"/>
          <a:stretch>
            <a:fillRect/>
          </a:stretch>
        </p:blipFill>
        <p:spPr>
          <a:xfrm>
            <a:off x="2349307" y="1111120"/>
            <a:ext cx="7493385" cy="5067560"/>
          </a:xfrm>
          <a:prstGeom prst="rect">
            <a:avLst/>
          </a:prstGeom>
        </p:spPr>
      </p:pic>
      <p:sp>
        <p:nvSpPr>
          <p:cNvPr id="4" name="TextBox 3">
            <a:extLst>
              <a:ext uri="{FF2B5EF4-FFF2-40B4-BE49-F238E27FC236}">
                <a16:creationId xmlns:a16="http://schemas.microsoft.com/office/drawing/2014/main" id="{F71E3193-6413-8034-FB1A-0E378849CE19}"/>
              </a:ext>
            </a:extLst>
          </p:cNvPr>
          <p:cNvSpPr txBox="1"/>
          <p:nvPr/>
        </p:nvSpPr>
        <p:spPr>
          <a:xfrm>
            <a:off x="4207546" y="267409"/>
            <a:ext cx="3449983" cy="646331"/>
          </a:xfrm>
          <a:prstGeom prst="rect">
            <a:avLst/>
          </a:prstGeom>
          <a:noFill/>
        </p:spPr>
        <p:txBody>
          <a:bodyPr wrap="none" rtlCol="0">
            <a:spAutoFit/>
          </a:bodyPr>
          <a:lstStyle/>
          <a:p>
            <a:pPr algn="ctr"/>
            <a:r>
              <a:rPr lang="en-US" sz="3600" b="1">
                <a:solidFill>
                  <a:schemeClr val="tx2"/>
                </a:solidFill>
                <a:latin typeface="Poppins" panose="00000500000000000000" pitchFamily="2" charset="0"/>
                <a:cs typeface="Poppins" panose="00000500000000000000" pitchFamily="2" charset="0"/>
              </a:rPr>
              <a:t>FOREIGN KEYS</a:t>
            </a:r>
          </a:p>
        </p:txBody>
      </p:sp>
      <p:sp>
        <p:nvSpPr>
          <p:cNvPr id="5" name="TextBox 4">
            <a:extLst>
              <a:ext uri="{FF2B5EF4-FFF2-40B4-BE49-F238E27FC236}">
                <a16:creationId xmlns:a16="http://schemas.microsoft.com/office/drawing/2014/main" id="{E7D3C04E-F288-3FCD-AA10-6B723BCD8B3F}"/>
              </a:ext>
            </a:extLst>
          </p:cNvPr>
          <p:cNvSpPr txBox="1"/>
          <p:nvPr/>
        </p:nvSpPr>
        <p:spPr>
          <a:xfrm>
            <a:off x="4658747" y="6279469"/>
            <a:ext cx="2874505" cy="369332"/>
          </a:xfrm>
          <a:prstGeom prst="rect">
            <a:avLst/>
          </a:prstGeom>
          <a:noFill/>
        </p:spPr>
        <p:txBody>
          <a:bodyPr wrap="square" rtlCol="0">
            <a:spAutoFit/>
          </a:bodyPr>
          <a:lstStyle/>
          <a:p>
            <a:pPr algn="ctr"/>
            <a:r>
              <a:rPr lang="en-US"/>
              <a:t>Alexia Salcedo</a:t>
            </a:r>
          </a:p>
        </p:txBody>
      </p:sp>
      <p:sp>
        <p:nvSpPr>
          <p:cNvPr id="6" name="TextBox 5">
            <a:extLst>
              <a:ext uri="{FF2B5EF4-FFF2-40B4-BE49-F238E27FC236}">
                <a16:creationId xmlns:a16="http://schemas.microsoft.com/office/drawing/2014/main" id="{D3367B89-212C-F75C-4CAC-62062B720A3E}"/>
              </a:ext>
            </a:extLst>
          </p:cNvPr>
          <p:cNvSpPr txBox="1"/>
          <p:nvPr/>
        </p:nvSpPr>
        <p:spPr>
          <a:xfrm>
            <a:off x="11727180" y="6279469"/>
            <a:ext cx="464820" cy="369332"/>
          </a:xfrm>
          <a:prstGeom prst="rect">
            <a:avLst/>
          </a:prstGeom>
          <a:noFill/>
        </p:spPr>
        <p:txBody>
          <a:bodyPr wrap="square" rtlCol="0">
            <a:spAutoFit/>
          </a:bodyPr>
          <a:lstStyle/>
          <a:p>
            <a:r>
              <a:rPr lang="en-US"/>
              <a:t>13</a:t>
            </a:r>
          </a:p>
        </p:txBody>
      </p:sp>
      <p:sp>
        <p:nvSpPr>
          <p:cNvPr id="7" name="Rectangle 6">
            <a:extLst>
              <a:ext uri="{FF2B5EF4-FFF2-40B4-BE49-F238E27FC236}">
                <a16:creationId xmlns:a16="http://schemas.microsoft.com/office/drawing/2014/main" id="{DF575AA2-829E-ECE1-B970-C4326D02369B}"/>
              </a:ext>
            </a:extLst>
          </p:cNvPr>
          <p:cNvSpPr/>
          <p:nvPr/>
        </p:nvSpPr>
        <p:spPr>
          <a:xfrm>
            <a:off x="3213100" y="2552700"/>
            <a:ext cx="1816100" cy="673100"/>
          </a:xfrm>
          <a:prstGeom prst="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FBBD71D7-DE57-8BD7-7402-291C4A3E55BF}"/>
              </a:ext>
            </a:extLst>
          </p:cNvPr>
          <p:cNvSpPr/>
          <p:nvPr/>
        </p:nvSpPr>
        <p:spPr>
          <a:xfrm>
            <a:off x="3213100" y="4521200"/>
            <a:ext cx="1816100" cy="317500"/>
          </a:xfrm>
          <a:prstGeom prst="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184719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71E3193-6413-8034-FB1A-0E378849CE19}"/>
              </a:ext>
            </a:extLst>
          </p:cNvPr>
          <p:cNvSpPr txBox="1"/>
          <p:nvPr/>
        </p:nvSpPr>
        <p:spPr>
          <a:xfrm>
            <a:off x="1546566" y="267409"/>
            <a:ext cx="8771953" cy="646331"/>
          </a:xfrm>
          <a:prstGeom prst="rect">
            <a:avLst/>
          </a:prstGeom>
          <a:noFill/>
        </p:spPr>
        <p:txBody>
          <a:bodyPr wrap="none" lIns="91440" tIns="45720" rIns="91440" bIns="45720" rtlCol="0" anchor="t">
            <a:spAutoFit/>
          </a:bodyPr>
          <a:lstStyle/>
          <a:p>
            <a:pPr algn="ctr"/>
            <a:r>
              <a:rPr lang="en-US" sz="3600" b="1">
                <a:solidFill>
                  <a:schemeClr val="tx2"/>
                </a:solidFill>
                <a:latin typeface="Poppins"/>
                <a:cs typeface="Poppins"/>
              </a:rPr>
              <a:t>DATA WAREHOUSE IMPLEMENTATION </a:t>
            </a:r>
            <a:endParaRPr lang="en-US">
              <a:solidFill>
                <a:schemeClr val="tx2"/>
              </a:solidFill>
            </a:endParaRPr>
          </a:p>
        </p:txBody>
      </p:sp>
      <p:sp>
        <p:nvSpPr>
          <p:cNvPr id="5" name="TextBox 4">
            <a:extLst>
              <a:ext uri="{FF2B5EF4-FFF2-40B4-BE49-F238E27FC236}">
                <a16:creationId xmlns:a16="http://schemas.microsoft.com/office/drawing/2014/main" id="{E7D3C04E-F288-3FCD-AA10-6B723BCD8B3F}"/>
              </a:ext>
            </a:extLst>
          </p:cNvPr>
          <p:cNvSpPr txBox="1"/>
          <p:nvPr/>
        </p:nvSpPr>
        <p:spPr>
          <a:xfrm>
            <a:off x="4658747" y="6279469"/>
            <a:ext cx="2874505" cy="369332"/>
          </a:xfrm>
          <a:prstGeom prst="rect">
            <a:avLst/>
          </a:prstGeom>
          <a:noFill/>
        </p:spPr>
        <p:txBody>
          <a:bodyPr wrap="square" rtlCol="0">
            <a:spAutoFit/>
          </a:bodyPr>
          <a:lstStyle/>
          <a:p>
            <a:pPr algn="ctr"/>
            <a:r>
              <a:rPr lang="en-US"/>
              <a:t>Parth Bhambure</a:t>
            </a:r>
          </a:p>
        </p:txBody>
      </p:sp>
      <p:sp>
        <p:nvSpPr>
          <p:cNvPr id="6" name="TextBox 5">
            <a:extLst>
              <a:ext uri="{FF2B5EF4-FFF2-40B4-BE49-F238E27FC236}">
                <a16:creationId xmlns:a16="http://schemas.microsoft.com/office/drawing/2014/main" id="{D3367B89-212C-F75C-4CAC-62062B720A3E}"/>
              </a:ext>
            </a:extLst>
          </p:cNvPr>
          <p:cNvSpPr txBox="1"/>
          <p:nvPr/>
        </p:nvSpPr>
        <p:spPr>
          <a:xfrm>
            <a:off x="11727180" y="6279469"/>
            <a:ext cx="464820" cy="369332"/>
          </a:xfrm>
          <a:prstGeom prst="rect">
            <a:avLst/>
          </a:prstGeom>
          <a:noFill/>
        </p:spPr>
        <p:txBody>
          <a:bodyPr wrap="square" rtlCol="0">
            <a:spAutoFit/>
          </a:bodyPr>
          <a:lstStyle/>
          <a:p>
            <a:r>
              <a:rPr lang="en-US"/>
              <a:t>14</a:t>
            </a:r>
          </a:p>
        </p:txBody>
      </p:sp>
      <p:pic>
        <p:nvPicPr>
          <p:cNvPr id="2" name="Picture 1" descr="A screenshot of a computer&#10;&#10;Description automatically generated">
            <a:extLst>
              <a:ext uri="{FF2B5EF4-FFF2-40B4-BE49-F238E27FC236}">
                <a16:creationId xmlns:a16="http://schemas.microsoft.com/office/drawing/2014/main" id="{9A901E50-D943-FE4A-26D6-66157F8876D3}"/>
              </a:ext>
            </a:extLst>
          </p:cNvPr>
          <p:cNvPicPr>
            <a:picLocks noChangeAspect="1"/>
          </p:cNvPicPr>
          <p:nvPr/>
        </p:nvPicPr>
        <p:blipFill rotWithShape="1">
          <a:blip r:embed="rId2"/>
          <a:srcRect t="6666"/>
          <a:stretch/>
        </p:blipFill>
        <p:spPr>
          <a:xfrm>
            <a:off x="540247" y="1645920"/>
            <a:ext cx="5015505" cy="3840480"/>
          </a:xfrm>
          <a:prstGeom prst="rect">
            <a:avLst/>
          </a:prstGeom>
        </p:spPr>
      </p:pic>
      <p:pic>
        <p:nvPicPr>
          <p:cNvPr id="9" name="Picture 8" descr="A screenshot of a computer&#10;&#10;Description automatically generated">
            <a:extLst>
              <a:ext uri="{FF2B5EF4-FFF2-40B4-BE49-F238E27FC236}">
                <a16:creationId xmlns:a16="http://schemas.microsoft.com/office/drawing/2014/main" id="{97012CC7-E342-5E82-45C2-F66C8E61F709}"/>
              </a:ext>
            </a:extLst>
          </p:cNvPr>
          <p:cNvPicPr>
            <a:picLocks noChangeAspect="1"/>
          </p:cNvPicPr>
          <p:nvPr/>
        </p:nvPicPr>
        <p:blipFill rotWithShape="1">
          <a:blip r:embed="rId3"/>
          <a:srcRect l="176" t="-1324" r="21696" b="23899"/>
          <a:stretch/>
        </p:blipFill>
        <p:spPr>
          <a:xfrm>
            <a:off x="5675194" y="1720818"/>
            <a:ext cx="5800034" cy="3224455"/>
          </a:xfrm>
          <a:prstGeom prst="rect">
            <a:avLst/>
          </a:prstGeom>
        </p:spPr>
      </p:pic>
    </p:spTree>
    <p:extLst>
      <p:ext uri="{BB962C8B-B14F-4D97-AF65-F5344CB8AC3E}">
        <p14:creationId xmlns:p14="http://schemas.microsoft.com/office/powerpoint/2010/main" val="24473639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71E3193-6413-8034-FB1A-0E378849CE19}"/>
              </a:ext>
            </a:extLst>
          </p:cNvPr>
          <p:cNvSpPr txBox="1"/>
          <p:nvPr/>
        </p:nvSpPr>
        <p:spPr>
          <a:xfrm>
            <a:off x="2840192" y="267409"/>
            <a:ext cx="6184706" cy="646331"/>
          </a:xfrm>
          <a:prstGeom prst="rect">
            <a:avLst/>
          </a:prstGeom>
          <a:noFill/>
        </p:spPr>
        <p:txBody>
          <a:bodyPr wrap="none" lIns="91440" tIns="45720" rIns="91440" bIns="45720" rtlCol="0" anchor="t">
            <a:spAutoFit/>
          </a:bodyPr>
          <a:lstStyle/>
          <a:p>
            <a:pPr algn="ctr"/>
            <a:r>
              <a:rPr lang="en-US" sz="3600" b="1">
                <a:solidFill>
                  <a:schemeClr val="tx2"/>
                </a:solidFill>
                <a:latin typeface="Poppins"/>
                <a:cs typeface="Poppins"/>
              </a:rPr>
              <a:t>ETL CONTROL FLOW (SSIS)</a:t>
            </a:r>
            <a:endParaRPr lang="en-US">
              <a:solidFill>
                <a:schemeClr val="tx2"/>
              </a:solidFill>
            </a:endParaRPr>
          </a:p>
        </p:txBody>
      </p:sp>
      <p:sp>
        <p:nvSpPr>
          <p:cNvPr id="5" name="TextBox 4">
            <a:extLst>
              <a:ext uri="{FF2B5EF4-FFF2-40B4-BE49-F238E27FC236}">
                <a16:creationId xmlns:a16="http://schemas.microsoft.com/office/drawing/2014/main" id="{E7D3C04E-F288-3FCD-AA10-6B723BCD8B3F}"/>
              </a:ext>
            </a:extLst>
          </p:cNvPr>
          <p:cNvSpPr txBox="1"/>
          <p:nvPr/>
        </p:nvSpPr>
        <p:spPr>
          <a:xfrm>
            <a:off x="4658747" y="6279469"/>
            <a:ext cx="2874505" cy="369332"/>
          </a:xfrm>
          <a:prstGeom prst="rect">
            <a:avLst/>
          </a:prstGeom>
          <a:noFill/>
        </p:spPr>
        <p:txBody>
          <a:bodyPr wrap="square" rtlCol="0">
            <a:spAutoFit/>
          </a:bodyPr>
          <a:lstStyle/>
          <a:p>
            <a:pPr algn="ctr"/>
            <a:r>
              <a:rPr lang="en-US" dirty="0"/>
              <a:t>Parth </a:t>
            </a:r>
            <a:r>
              <a:rPr lang="en-US" dirty="0" err="1"/>
              <a:t>Bhambure</a:t>
            </a:r>
            <a:endParaRPr lang="en-US" dirty="0"/>
          </a:p>
        </p:txBody>
      </p:sp>
      <p:sp>
        <p:nvSpPr>
          <p:cNvPr id="6" name="TextBox 5">
            <a:extLst>
              <a:ext uri="{FF2B5EF4-FFF2-40B4-BE49-F238E27FC236}">
                <a16:creationId xmlns:a16="http://schemas.microsoft.com/office/drawing/2014/main" id="{D3367B89-212C-F75C-4CAC-62062B720A3E}"/>
              </a:ext>
            </a:extLst>
          </p:cNvPr>
          <p:cNvSpPr txBox="1"/>
          <p:nvPr/>
        </p:nvSpPr>
        <p:spPr>
          <a:xfrm>
            <a:off x="11727180" y="6279469"/>
            <a:ext cx="464820" cy="369332"/>
          </a:xfrm>
          <a:prstGeom prst="rect">
            <a:avLst/>
          </a:prstGeom>
          <a:noFill/>
        </p:spPr>
        <p:txBody>
          <a:bodyPr wrap="square" rtlCol="0">
            <a:spAutoFit/>
          </a:bodyPr>
          <a:lstStyle/>
          <a:p>
            <a:r>
              <a:rPr lang="en-US"/>
              <a:t>15</a:t>
            </a:r>
          </a:p>
        </p:txBody>
      </p:sp>
      <p:pic>
        <p:nvPicPr>
          <p:cNvPr id="3" name="Picture 2" descr="A screenshot of a computer&#10;&#10;Description automatically generated">
            <a:extLst>
              <a:ext uri="{FF2B5EF4-FFF2-40B4-BE49-F238E27FC236}">
                <a16:creationId xmlns:a16="http://schemas.microsoft.com/office/drawing/2014/main" id="{7F944049-8193-CC28-8B35-90A7A535BD19}"/>
              </a:ext>
            </a:extLst>
          </p:cNvPr>
          <p:cNvPicPr>
            <a:picLocks noChangeAspect="1"/>
          </p:cNvPicPr>
          <p:nvPr/>
        </p:nvPicPr>
        <p:blipFill rotWithShape="1">
          <a:blip r:embed="rId2"/>
          <a:srcRect t="7947" r="45336" b="44040"/>
          <a:stretch/>
        </p:blipFill>
        <p:spPr>
          <a:xfrm>
            <a:off x="2183643" y="2044321"/>
            <a:ext cx="7824716" cy="3841391"/>
          </a:xfrm>
          <a:prstGeom prst="rect">
            <a:avLst/>
          </a:prstGeom>
        </p:spPr>
      </p:pic>
      <p:sp>
        <p:nvSpPr>
          <p:cNvPr id="7" name="TextBox 6">
            <a:extLst>
              <a:ext uri="{FF2B5EF4-FFF2-40B4-BE49-F238E27FC236}">
                <a16:creationId xmlns:a16="http://schemas.microsoft.com/office/drawing/2014/main" id="{7435F1EA-7444-DDC2-0E7B-0CC06F47A571}"/>
              </a:ext>
            </a:extLst>
          </p:cNvPr>
          <p:cNvSpPr txBox="1"/>
          <p:nvPr/>
        </p:nvSpPr>
        <p:spPr>
          <a:xfrm>
            <a:off x="2422478" y="1211238"/>
            <a:ext cx="7267432"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Source: Excel File</a:t>
            </a:r>
          </a:p>
          <a:p>
            <a:r>
              <a:rPr lang="en-US"/>
              <a:t>Destination: Data Warehouse (SQL Server)</a:t>
            </a:r>
          </a:p>
        </p:txBody>
      </p:sp>
    </p:spTree>
    <p:extLst>
      <p:ext uri="{BB962C8B-B14F-4D97-AF65-F5344CB8AC3E}">
        <p14:creationId xmlns:p14="http://schemas.microsoft.com/office/powerpoint/2010/main" val="13341462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E5EE2CD-02F6-4D89-D50F-7F8CAD27A0FF}"/>
              </a:ext>
            </a:extLst>
          </p:cNvPr>
          <p:cNvSpPr txBox="1"/>
          <p:nvPr/>
        </p:nvSpPr>
        <p:spPr>
          <a:xfrm>
            <a:off x="2322844" y="1454172"/>
            <a:ext cx="7546311" cy="707886"/>
          </a:xfrm>
          <a:prstGeom prst="rect">
            <a:avLst/>
          </a:prstGeom>
          <a:noFill/>
        </p:spPr>
        <p:txBody>
          <a:bodyPr wrap="square" rtlCol="0">
            <a:spAutoFit/>
          </a:bodyPr>
          <a:lstStyle/>
          <a:p>
            <a:pPr algn="ctr"/>
            <a:r>
              <a:rPr lang="en-US" sz="4000" b="1">
                <a:solidFill>
                  <a:schemeClr val="tx2"/>
                </a:solidFill>
                <a:latin typeface="Poppins" panose="00000500000000000000" pitchFamily="2" charset="0"/>
                <a:cs typeface="Poppins" panose="00000500000000000000" pitchFamily="2" charset="0"/>
              </a:rPr>
              <a:t>Exploratory Data Analysis</a:t>
            </a:r>
          </a:p>
        </p:txBody>
      </p:sp>
      <p:sp>
        <p:nvSpPr>
          <p:cNvPr id="4" name="TextBox 3">
            <a:extLst>
              <a:ext uri="{FF2B5EF4-FFF2-40B4-BE49-F238E27FC236}">
                <a16:creationId xmlns:a16="http://schemas.microsoft.com/office/drawing/2014/main" id="{6E130876-43F7-1419-D37C-034F6FFA197D}"/>
              </a:ext>
            </a:extLst>
          </p:cNvPr>
          <p:cNvSpPr txBox="1"/>
          <p:nvPr/>
        </p:nvSpPr>
        <p:spPr>
          <a:xfrm>
            <a:off x="3509188" y="2447242"/>
            <a:ext cx="4349268" cy="523220"/>
          </a:xfrm>
          <a:prstGeom prst="rect">
            <a:avLst/>
          </a:prstGeom>
          <a:noFill/>
        </p:spPr>
        <p:txBody>
          <a:bodyPr wrap="none" lIns="91440" tIns="45720" rIns="91440" bIns="45720" rtlCol="0" anchor="t">
            <a:spAutoFit/>
          </a:bodyPr>
          <a:lstStyle/>
          <a:p>
            <a:pPr marL="457200" indent="-457200" algn="ctr">
              <a:buFont typeface="Arial" panose="020B0604020202020204" pitchFamily="34" charset="0"/>
              <a:buChar char="•"/>
            </a:pPr>
            <a:r>
              <a:rPr lang="en-US" sz="2800">
                <a:solidFill>
                  <a:schemeClr val="tx2"/>
                </a:solidFill>
                <a:latin typeface="Poppins" panose="00000500000000000000" pitchFamily="2" charset="0"/>
                <a:ea typeface="Open Sans"/>
                <a:cs typeface="Poppins" panose="00000500000000000000" pitchFamily="2" charset="0"/>
              </a:rPr>
              <a:t>Descriptive Statistics</a:t>
            </a:r>
          </a:p>
        </p:txBody>
      </p:sp>
      <p:sp>
        <p:nvSpPr>
          <p:cNvPr id="5" name="TextBox 4">
            <a:extLst>
              <a:ext uri="{FF2B5EF4-FFF2-40B4-BE49-F238E27FC236}">
                <a16:creationId xmlns:a16="http://schemas.microsoft.com/office/drawing/2014/main" id="{1E8D1359-1326-8CE8-FB94-E0FDB4925144}"/>
              </a:ext>
            </a:extLst>
          </p:cNvPr>
          <p:cNvSpPr txBox="1"/>
          <p:nvPr/>
        </p:nvSpPr>
        <p:spPr>
          <a:xfrm>
            <a:off x="3509188" y="3258364"/>
            <a:ext cx="4158511" cy="523220"/>
          </a:xfrm>
          <a:prstGeom prst="rect">
            <a:avLst/>
          </a:prstGeom>
          <a:noFill/>
        </p:spPr>
        <p:txBody>
          <a:bodyPr wrap="none" lIns="91440" tIns="45720" rIns="91440" bIns="45720" rtlCol="0" anchor="t">
            <a:spAutoFit/>
          </a:bodyPr>
          <a:lstStyle/>
          <a:p>
            <a:pPr marL="457200" indent="-457200" algn="ctr">
              <a:buFont typeface="Arial" panose="020B0604020202020204" pitchFamily="34" charset="0"/>
              <a:buChar char="•"/>
            </a:pPr>
            <a:r>
              <a:rPr lang="en-US" sz="2800">
                <a:solidFill>
                  <a:schemeClr val="tx2"/>
                </a:solidFill>
                <a:latin typeface="Poppins" panose="00000500000000000000" pitchFamily="2" charset="0"/>
                <a:ea typeface="Open Sans"/>
                <a:cs typeface="Poppins" panose="00000500000000000000" pitchFamily="2" charset="0"/>
              </a:rPr>
              <a:t>Data Preprocessing</a:t>
            </a:r>
            <a:endParaRPr lang="en-US" sz="2800">
              <a:solidFill>
                <a:schemeClr val="tx2"/>
              </a:solidFill>
              <a:latin typeface="Poppins" panose="00000500000000000000" pitchFamily="2" charset="0"/>
              <a:cs typeface="Poppins" panose="00000500000000000000" pitchFamily="2" charset="0"/>
            </a:endParaRPr>
          </a:p>
        </p:txBody>
      </p:sp>
      <p:sp>
        <p:nvSpPr>
          <p:cNvPr id="6" name="TextBox 5">
            <a:extLst>
              <a:ext uri="{FF2B5EF4-FFF2-40B4-BE49-F238E27FC236}">
                <a16:creationId xmlns:a16="http://schemas.microsoft.com/office/drawing/2014/main" id="{992FE6BF-B0C2-B615-6FDF-967CD9C5C538}"/>
              </a:ext>
            </a:extLst>
          </p:cNvPr>
          <p:cNvSpPr txBox="1"/>
          <p:nvPr/>
        </p:nvSpPr>
        <p:spPr>
          <a:xfrm>
            <a:off x="3634448" y="4069486"/>
            <a:ext cx="4371710" cy="523220"/>
          </a:xfrm>
          <a:prstGeom prst="rect">
            <a:avLst/>
          </a:prstGeom>
          <a:noFill/>
        </p:spPr>
        <p:txBody>
          <a:bodyPr wrap="none" rtlCol="0">
            <a:spAutoFit/>
          </a:bodyPr>
          <a:lstStyle/>
          <a:p>
            <a:pPr marL="457200" indent="-457200">
              <a:buFont typeface="Arial" panose="020B0604020202020204" pitchFamily="34" charset="0"/>
              <a:buChar char="•"/>
            </a:pPr>
            <a:r>
              <a:rPr lang="en-US" sz="2800">
                <a:latin typeface="Poppins" panose="00000500000000000000" pitchFamily="2" charset="0"/>
                <a:cs typeface="Poppins" panose="00000500000000000000" pitchFamily="2" charset="0"/>
              </a:rPr>
              <a:t>Data Transformation</a:t>
            </a:r>
          </a:p>
        </p:txBody>
      </p:sp>
      <p:cxnSp>
        <p:nvCxnSpPr>
          <p:cNvPr id="8" name="Straight Connector 7">
            <a:extLst>
              <a:ext uri="{FF2B5EF4-FFF2-40B4-BE49-F238E27FC236}">
                <a16:creationId xmlns:a16="http://schemas.microsoft.com/office/drawing/2014/main" id="{0B8BBB3D-A2E0-347C-E811-EA01E935E8B6}"/>
              </a:ext>
            </a:extLst>
          </p:cNvPr>
          <p:cNvCxnSpPr>
            <a:cxnSpLocks/>
          </p:cNvCxnSpPr>
          <p:nvPr/>
        </p:nvCxnSpPr>
        <p:spPr>
          <a:xfrm flipV="1">
            <a:off x="2594788" y="2162058"/>
            <a:ext cx="7220936" cy="19676"/>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16CF619A-81D5-084C-2F68-54A016E1E9FF}"/>
              </a:ext>
            </a:extLst>
          </p:cNvPr>
          <p:cNvSpPr txBox="1"/>
          <p:nvPr/>
        </p:nvSpPr>
        <p:spPr>
          <a:xfrm>
            <a:off x="3634448" y="4880608"/>
            <a:ext cx="6102350" cy="523220"/>
          </a:xfrm>
          <a:prstGeom prst="rect">
            <a:avLst/>
          </a:prstGeom>
          <a:noFill/>
        </p:spPr>
        <p:txBody>
          <a:bodyPr wrap="square">
            <a:spAutoFit/>
          </a:bodyPr>
          <a:lstStyle/>
          <a:p>
            <a:pPr marL="457200" indent="-457200">
              <a:buFont typeface="Arial" panose="020B0604020202020204" pitchFamily="34" charset="0"/>
              <a:buChar char="•"/>
            </a:pPr>
            <a:r>
              <a:rPr lang="en-US" sz="2800">
                <a:latin typeface="Poppins" panose="00000500000000000000" pitchFamily="2" charset="0"/>
                <a:cs typeface="Poppins" panose="00000500000000000000" pitchFamily="2" charset="0"/>
              </a:rPr>
              <a:t>Visual Exploration</a:t>
            </a:r>
          </a:p>
        </p:txBody>
      </p:sp>
      <p:pic>
        <p:nvPicPr>
          <p:cNvPr id="7" name="Picture 6" descr="A magnifying glass with graph and arrows&#10;&#10;Description automatically generated">
            <a:extLst>
              <a:ext uri="{FF2B5EF4-FFF2-40B4-BE49-F238E27FC236}">
                <a16:creationId xmlns:a16="http://schemas.microsoft.com/office/drawing/2014/main" id="{D3D38D51-C757-DCE0-D01C-DB57BE4D2104}"/>
              </a:ext>
            </a:extLst>
          </p:cNvPr>
          <p:cNvPicPr>
            <a:picLocks noChangeAspect="1"/>
          </p:cNvPicPr>
          <p:nvPr/>
        </p:nvPicPr>
        <p:blipFill>
          <a:blip r:embed="rId2"/>
          <a:stretch>
            <a:fillRect/>
          </a:stretch>
        </p:blipFill>
        <p:spPr>
          <a:xfrm>
            <a:off x="9597212" y="1249487"/>
            <a:ext cx="1227260" cy="1117256"/>
          </a:xfrm>
          <a:prstGeom prst="rect">
            <a:avLst/>
          </a:prstGeom>
        </p:spPr>
      </p:pic>
      <p:sp>
        <p:nvSpPr>
          <p:cNvPr id="9" name="TextBox 8">
            <a:extLst>
              <a:ext uri="{FF2B5EF4-FFF2-40B4-BE49-F238E27FC236}">
                <a16:creationId xmlns:a16="http://schemas.microsoft.com/office/drawing/2014/main" id="{00921C83-391B-CAB0-E17D-AC1DDE7C91A9}"/>
              </a:ext>
            </a:extLst>
          </p:cNvPr>
          <p:cNvSpPr txBox="1"/>
          <p:nvPr/>
        </p:nvSpPr>
        <p:spPr>
          <a:xfrm>
            <a:off x="4658747" y="6279469"/>
            <a:ext cx="2874505" cy="369332"/>
          </a:xfrm>
          <a:prstGeom prst="rect">
            <a:avLst/>
          </a:prstGeom>
          <a:noFill/>
        </p:spPr>
        <p:txBody>
          <a:bodyPr wrap="square" rtlCol="0">
            <a:spAutoFit/>
          </a:bodyPr>
          <a:lstStyle/>
          <a:p>
            <a:pPr algn="ctr"/>
            <a:r>
              <a:rPr lang="en-US" dirty="0"/>
              <a:t>Parth </a:t>
            </a:r>
            <a:r>
              <a:rPr lang="en-US" dirty="0" err="1"/>
              <a:t>Bhambure</a:t>
            </a:r>
            <a:endParaRPr lang="en-US" dirty="0"/>
          </a:p>
        </p:txBody>
      </p:sp>
    </p:spTree>
    <p:extLst>
      <p:ext uri="{BB962C8B-B14F-4D97-AF65-F5344CB8AC3E}">
        <p14:creationId xmlns:p14="http://schemas.microsoft.com/office/powerpoint/2010/main" val="22602118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60EC8D6-9D39-37E9-3C93-BB6EB480C009}"/>
              </a:ext>
            </a:extLst>
          </p:cNvPr>
          <p:cNvPicPr>
            <a:picLocks noChangeAspect="1"/>
          </p:cNvPicPr>
          <p:nvPr/>
        </p:nvPicPr>
        <p:blipFill>
          <a:blip r:embed="rId2"/>
          <a:stretch>
            <a:fillRect/>
          </a:stretch>
        </p:blipFill>
        <p:spPr>
          <a:xfrm>
            <a:off x="653805" y="1480395"/>
            <a:ext cx="6403956" cy="3897209"/>
          </a:xfrm>
          <a:prstGeom prst="rect">
            <a:avLst/>
          </a:prstGeom>
          <a:ln>
            <a:solidFill>
              <a:schemeClr val="tx1"/>
            </a:solidFill>
          </a:ln>
        </p:spPr>
      </p:pic>
      <p:pic>
        <p:nvPicPr>
          <p:cNvPr id="7" name="Picture 6">
            <a:extLst>
              <a:ext uri="{FF2B5EF4-FFF2-40B4-BE49-F238E27FC236}">
                <a16:creationId xmlns:a16="http://schemas.microsoft.com/office/drawing/2014/main" id="{C09DCF75-0AEB-655B-C143-CB534D74ACD3}"/>
              </a:ext>
            </a:extLst>
          </p:cNvPr>
          <p:cNvPicPr>
            <a:picLocks noChangeAspect="1"/>
          </p:cNvPicPr>
          <p:nvPr/>
        </p:nvPicPr>
        <p:blipFill>
          <a:blip r:embed="rId3"/>
          <a:stretch>
            <a:fillRect/>
          </a:stretch>
        </p:blipFill>
        <p:spPr>
          <a:xfrm>
            <a:off x="7259979" y="1960308"/>
            <a:ext cx="4278216" cy="1242518"/>
          </a:xfrm>
          <a:prstGeom prst="rect">
            <a:avLst/>
          </a:prstGeom>
          <a:ln>
            <a:solidFill>
              <a:schemeClr val="tx1"/>
            </a:solidFill>
          </a:ln>
        </p:spPr>
      </p:pic>
      <p:pic>
        <p:nvPicPr>
          <p:cNvPr id="9" name="Picture 8">
            <a:extLst>
              <a:ext uri="{FF2B5EF4-FFF2-40B4-BE49-F238E27FC236}">
                <a16:creationId xmlns:a16="http://schemas.microsoft.com/office/drawing/2014/main" id="{1BF5D61C-6352-2B1B-764E-F282472002ED}"/>
              </a:ext>
            </a:extLst>
          </p:cNvPr>
          <p:cNvPicPr>
            <a:picLocks noChangeAspect="1"/>
          </p:cNvPicPr>
          <p:nvPr/>
        </p:nvPicPr>
        <p:blipFill>
          <a:blip r:embed="rId4"/>
          <a:stretch>
            <a:fillRect/>
          </a:stretch>
        </p:blipFill>
        <p:spPr>
          <a:xfrm>
            <a:off x="7259979" y="3741894"/>
            <a:ext cx="4278216" cy="1254515"/>
          </a:xfrm>
          <a:prstGeom prst="rect">
            <a:avLst/>
          </a:prstGeom>
          <a:ln>
            <a:solidFill>
              <a:schemeClr val="tx1"/>
            </a:solidFill>
          </a:ln>
        </p:spPr>
      </p:pic>
      <p:sp>
        <p:nvSpPr>
          <p:cNvPr id="10" name="TextBox 9">
            <a:extLst>
              <a:ext uri="{FF2B5EF4-FFF2-40B4-BE49-F238E27FC236}">
                <a16:creationId xmlns:a16="http://schemas.microsoft.com/office/drawing/2014/main" id="{9B3BD2A3-6047-42E0-7D45-51E16F12BE28}"/>
              </a:ext>
            </a:extLst>
          </p:cNvPr>
          <p:cNvSpPr txBox="1"/>
          <p:nvPr/>
        </p:nvSpPr>
        <p:spPr>
          <a:xfrm>
            <a:off x="3327491" y="267409"/>
            <a:ext cx="5210081" cy="646331"/>
          </a:xfrm>
          <a:prstGeom prst="rect">
            <a:avLst/>
          </a:prstGeom>
          <a:noFill/>
        </p:spPr>
        <p:txBody>
          <a:bodyPr wrap="none" lIns="91440" tIns="45720" rIns="91440" bIns="45720" rtlCol="0" anchor="t">
            <a:spAutoFit/>
          </a:bodyPr>
          <a:lstStyle/>
          <a:p>
            <a:pPr algn="ctr"/>
            <a:r>
              <a:rPr lang="en-US" sz="3600" b="1">
                <a:solidFill>
                  <a:schemeClr val="tx2"/>
                </a:solidFill>
                <a:latin typeface="Poppins" panose="00000500000000000000" pitchFamily="2" charset="0"/>
                <a:ea typeface="Open Sans"/>
                <a:cs typeface="Poppins" panose="00000500000000000000" pitchFamily="2" charset="0"/>
              </a:rPr>
              <a:t>Descriptive Statistics</a:t>
            </a:r>
            <a:endParaRPr lang="en-US" sz="3600" b="1">
              <a:solidFill>
                <a:schemeClr val="tx2"/>
              </a:solidFill>
              <a:latin typeface="Poppins" panose="00000500000000000000" pitchFamily="2" charset="0"/>
              <a:cs typeface="Poppins" panose="00000500000000000000" pitchFamily="2" charset="0"/>
            </a:endParaRPr>
          </a:p>
        </p:txBody>
      </p:sp>
      <p:sp>
        <p:nvSpPr>
          <p:cNvPr id="4" name="TextBox 3">
            <a:extLst>
              <a:ext uri="{FF2B5EF4-FFF2-40B4-BE49-F238E27FC236}">
                <a16:creationId xmlns:a16="http://schemas.microsoft.com/office/drawing/2014/main" id="{D4024EBF-C825-A237-BCB0-3B55E1AE0822}"/>
              </a:ext>
            </a:extLst>
          </p:cNvPr>
          <p:cNvSpPr txBox="1"/>
          <p:nvPr/>
        </p:nvSpPr>
        <p:spPr>
          <a:xfrm>
            <a:off x="11727180" y="6279469"/>
            <a:ext cx="556491" cy="369332"/>
          </a:xfrm>
          <a:prstGeom prst="rect">
            <a:avLst/>
          </a:prstGeom>
          <a:noFill/>
        </p:spPr>
        <p:txBody>
          <a:bodyPr wrap="square" rtlCol="0">
            <a:spAutoFit/>
          </a:bodyPr>
          <a:lstStyle/>
          <a:p>
            <a:r>
              <a:rPr lang="en-US"/>
              <a:t>17</a:t>
            </a:r>
          </a:p>
        </p:txBody>
      </p:sp>
      <p:sp>
        <p:nvSpPr>
          <p:cNvPr id="5" name="TextBox 4">
            <a:extLst>
              <a:ext uri="{FF2B5EF4-FFF2-40B4-BE49-F238E27FC236}">
                <a16:creationId xmlns:a16="http://schemas.microsoft.com/office/drawing/2014/main" id="{37823714-F1D4-8315-51FA-36DD6A69F262}"/>
              </a:ext>
            </a:extLst>
          </p:cNvPr>
          <p:cNvSpPr txBox="1"/>
          <p:nvPr/>
        </p:nvSpPr>
        <p:spPr>
          <a:xfrm>
            <a:off x="4658747" y="6279469"/>
            <a:ext cx="2874505" cy="369332"/>
          </a:xfrm>
          <a:prstGeom prst="rect">
            <a:avLst/>
          </a:prstGeom>
          <a:noFill/>
        </p:spPr>
        <p:txBody>
          <a:bodyPr wrap="square" rtlCol="0">
            <a:spAutoFit/>
          </a:bodyPr>
          <a:lstStyle/>
          <a:p>
            <a:pPr algn="ctr"/>
            <a:r>
              <a:rPr lang="en-US" dirty="0"/>
              <a:t>Parth </a:t>
            </a:r>
            <a:r>
              <a:rPr lang="en-US" dirty="0" err="1"/>
              <a:t>Bhambure</a:t>
            </a:r>
            <a:endParaRPr lang="en-US" dirty="0"/>
          </a:p>
        </p:txBody>
      </p:sp>
    </p:spTree>
    <p:extLst>
      <p:ext uri="{BB962C8B-B14F-4D97-AF65-F5344CB8AC3E}">
        <p14:creationId xmlns:p14="http://schemas.microsoft.com/office/powerpoint/2010/main" val="7269205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C6D9DBB-B17D-B8A0-5681-A826D36C84FE}"/>
              </a:ext>
            </a:extLst>
          </p:cNvPr>
          <p:cNvPicPr>
            <a:picLocks noChangeAspect="1"/>
          </p:cNvPicPr>
          <p:nvPr/>
        </p:nvPicPr>
        <p:blipFill>
          <a:blip r:embed="rId2"/>
          <a:stretch>
            <a:fillRect/>
          </a:stretch>
        </p:blipFill>
        <p:spPr>
          <a:xfrm>
            <a:off x="2037804" y="1356116"/>
            <a:ext cx="8116391" cy="4848663"/>
          </a:xfrm>
          <a:prstGeom prst="rect">
            <a:avLst/>
          </a:prstGeom>
          <a:ln>
            <a:solidFill>
              <a:srgbClr val="10414D"/>
            </a:solidFill>
          </a:ln>
        </p:spPr>
      </p:pic>
      <p:sp>
        <p:nvSpPr>
          <p:cNvPr id="4" name="TextBox 3">
            <a:extLst>
              <a:ext uri="{FF2B5EF4-FFF2-40B4-BE49-F238E27FC236}">
                <a16:creationId xmlns:a16="http://schemas.microsoft.com/office/drawing/2014/main" id="{06168BAB-A02A-50E7-CDE6-D49B847A52C8}"/>
              </a:ext>
            </a:extLst>
          </p:cNvPr>
          <p:cNvSpPr txBox="1"/>
          <p:nvPr/>
        </p:nvSpPr>
        <p:spPr>
          <a:xfrm>
            <a:off x="3508631" y="267409"/>
            <a:ext cx="4847802" cy="646331"/>
          </a:xfrm>
          <a:prstGeom prst="rect">
            <a:avLst/>
          </a:prstGeom>
          <a:noFill/>
        </p:spPr>
        <p:txBody>
          <a:bodyPr wrap="none" lIns="91440" tIns="45720" rIns="91440" bIns="45720" rtlCol="0" anchor="t">
            <a:spAutoFit/>
          </a:bodyPr>
          <a:lstStyle/>
          <a:p>
            <a:pPr algn="ctr"/>
            <a:r>
              <a:rPr lang="en-US" sz="3600" b="1">
                <a:solidFill>
                  <a:schemeClr val="tx2"/>
                </a:solidFill>
                <a:latin typeface="Poppins" panose="00000500000000000000" pitchFamily="2" charset="0"/>
                <a:ea typeface="Open Sans"/>
                <a:cs typeface="Poppins" panose="00000500000000000000" pitchFamily="2" charset="0"/>
              </a:rPr>
              <a:t>Data Preprocessing</a:t>
            </a:r>
            <a:endParaRPr lang="en-US" sz="3600" b="1">
              <a:solidFill>
                <a:schemeClr val="tx2"/>
              </a:solidFill>
              <a:latin typeface="Poppins" panose="00000500000000000000" pitchFamily="2" charset="0"/>
              <a:cs typeface="Poppins" panose="00000500000000000000" pitchFamily="2" charset="0"/>
            </a:endParaRPr>
          </a:p>
        </p:txBody>
      </p:sp>
      <p:sp>
        <p:nvSpPr>
          <p:cNvPr id="2" name="TextBox 1">
            <a:extLst>
              <a:ext uri="{FF2B5EF4-FFF2-40B4-BE49-F238E27FC236}">
                <a16:creationId xmlns:a16="http://schemas.microsoft.com/office/drawing/2014/main" id="{2705B084-9366-A052-9F1C-37E10DBB2A3F}"/>
              </a:ext>
            </a:extLst>
          </p:cNvPr>
          <p:cNvSpPr txBox="1"/>
          <p:nvPr/>
        </p:nvSpPr>
        <p:spPr>
          <a:xfrm>
            <a:off x="1956569" y="993012"/>
            <a:ext cx="5669280" cy="377190"/>
          </a:xfrm>
          <a:prstGeom prst="rect">
            <a:avLst/>
          </a:prstGeom>
          <a:noFill/>
        </p:spPr>
        <p:txBody>
          <a:bodyPr wrap="square" rtlCol="0">
            <a:spAutoFit/>
          </a:bodyPr>
          <a:lstStyle/>
          <a:p>
            <a:pPr marL="285750" indent="-285750">
              <a:buFont typeface="Arial" panose="020B0604020202020204" pitchFamily="34" charset="0"/>
              <a:buChar char="•"/>
            </a:pPr>
            <a:r>
              <a:rPr lang="en-US" b="1">
                <a:solidFill>
                  <a:srgbClr val="10414D"/>
                </a:solidFill>
                <a:latin typeface="Poppins" panose="00000500000000000000" pitchFamily="2" charset="0"/>
                <a:ea typeface="Nirmala UI" panose="020B0502040204020203" pitchFamily="34" charset="0"/>
                <a:cs typeface="Poppins" panose="00000500000000000000" pitchFamily="2" charset="0"/>
              </a:rPr>
              <a:t>Outlier Detection</a:t>
            </a:r>
          </a:p>
        </p:txBody>
      </p:sp>
      <p:sp>
        <p:nvSpPr>
          <p:cNvPr id="6" name="TextBox 5">
            <a:extLst>
              <a:ext uri="{FF2B5EF4-FFF2-40B4-BE49-F238E27FC236}">
                <a16:creationId xmlns:a16="http://schemas.microsoft.com/office/drawing/2014/main" id="{94638D23-0D71-5D31-E98F-37BAA9371A01}"/>
              </a:ext>
            </a:extLst>
          </p:cNvPr>
          <p:cNvSpPr txBox="1"/>
          <p:nvPr/>
        </p:nvSpPr>
        <p:spPr>
          <a:xfrm>
            <a:off x="11727180" y="6279469"/>
            <a:ext cx="386162" cy="369332"/>
          </a:xfrm>
          <a:prstGeom prst="rect">
            <a:avLst/>
          </a:prstGeom>
          <a:noFill/>
        </p:spPr>
        <p:txBody>
          <a:bodyPr wrap="square" rtlCol="0">
            <a:spAutoFit/>
          </a:bodyPr>
          <a:lstStyle/>
          <a:p>
            <a:r>
              <a:rPr lang="en-US"/>
              <a:t>18</a:t>
            </a:r>
          </a:p>
        </p:txBody>
      </p:sp>
      <p:sp>
        <p:nvSpPr>
          <p:cNvPr id="8" name="TextBox 7">
            <a:extLst>
              <a:ext uri="{FF2B5EF4-FFF2-40B4-BE49-F238E27FC236}">
                <a16:creationId xmlns:a16="http://schemas.microsoft.com/office/drawing/2014/main" id="{DD54E862-3595-2369-A9F2-14B1EAD93F63}"/>
              </a:ext>
            </a:extLst>
          </p:cNvPr>
          <p:cNvSpPr txBox="1"/>
          <p:nvPr/>
        </p:nvSpPr>
        <p:spPr>
          <a:xfrm>
            <a:off x="4658747" y="6279469"/>
            <a:ext cx="2874505" cy="369332"/>
          </a:xfrm>
          <a:prstGeom prst="rect">
            <a:avLst/>
          </a:prstGeom>
          <a:noFill/>
        </p:spPr>
        <p:txBody>
          <a:bodyPr wrap="square" rtlCol="0">
            <a:spAutoFit/>
          </a:bodyPr>
          <a:lstStyle/>
          <a:p>
            <a:pPr algn="ctr"/>
            <a:r>
              <a:rPr lang="en-US" dirty="0"/>
              <a:t>Parth </a:t>
            </a:r>
            <a:r>
              <a:rPr lang="en-US" dirty="0" err="1"/>
              <a:t>Bhambure</a:t>
            </a:r>
            <a:endParaRPr lang="en-US" dirty="0"/>
          </a:p>
        </p:txBody>
      </p:sp>
    </p:spTree>
    <p:extLst>
      <p:ext uri="{BB962C8B-B14F-4D97-AF65-F5344CB8AC3E}">
        <p14:creationId xmlns:p14="http://schemas.microsoft.com/office/powerpoint/2010/main" val="29867928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1302BA81-E282-A573-C750-A0090CAF5B2C}"/>
              </a:ext>
            </a:extLst>
          </p:cNvPr>
          <p:cNvSpPr txBox="1"/>
          <p:nvPr/>
        </p:nvSpPr>
        <p:spPr>
          <a:xfrm>
            <a:off x="3345127" y="267409"/>
            <a:ext cx="5174815" cy="646331"/>
          </a:xfrm>
          <a:prstGeom prst="rect">
            <a:avLst/>
          </a:prstGeom>
          <a:noFill/>
        </p:spPr>
        <p:txBody>
          <a:bodyPr wrap="none" lIns="91440" tIns="45720" rIns="91440" bIns="45720" rtlCol="0" anchor="t">
            <a:spAutoFit/>
          </a:bodyPr>
          <a:lstStyle/>
          <a:p>
            <a:pPr algn="ctr"/>
            <a:r>
              <a:rPr lang="en-US" sz="3600" b="1">
                <a:solidFill>
                  <a:schemeClr val="tx2"/>
                </a:solidFill>
                <a:latin typeface="Poppins" panose="00000500000000000000" pitchFamily="2" charset="0"/>
                <a:ea typeface="Open Sans"/>
                <a:cs typeface="Poppins" panose="00000500000000000000" pitchFamily="2" charset="0"/>
              </a:rPr>
              <a:t>Data Transformation</a:t>
            </a:r>
            <a:endParaRPr lang="en-US" sz="3600" b="1">
              <a:solidFill>
                <a:schemeClr val="tx2"/>
              </a:solidFill>
              <a:latin typeface="Poppins" panose="00000500000000000000" pitchFamily="2" charset="0"/>
              <a:cs typeface="Poppins" panose="00000500000000000000" pitchFamily="2" charset="0"/>
            </a:endParaRPr>
          </a:p>
        </p:txBody>
      </p:sp>
      <p:pic>
        <p:nvPicPr>
          <p:cNvPr id="5" name="Picture 4">
            <a:extLst>
              <a:ext uri="{FF2B5EF4-FFF2-40B4-BE49-F238E27FC236}">
                <a16:creationId xmlns:a16="http://schemas.microsoft.com/office/drawing/2014/main" id="{08015A00-F7E6-F7EE-D914-772B01D37AEA}"/>
              </a:ext>
            </a:extLst>
          </p:cNvPr>
          <p:cNvPicPr>
            <a:picLocks noChangeAspect="1"/>
          </p:cNvPicPr>
          <p:nvPr/>
        </p:nvPicPr>
        <p:blipFill>
          <a:blip r:embed="rId2"/>
          <a:stretch>
            <a:fillRect/>
          </a:stretch>
        </p:blipFill>
        <p:spPr>
          <a:xfrm>
            <a:off x="2160675" y="1425622"/>
            <a:ext cx="7870648" cy="4791919"/>
          </a:xfrm>
          <a:prstGeom prst="rect">
            <a:avLst/>
          </a:prstGeom>
          <a:ln>
            <a:solidFill>
              <a:schemeClr val="tx1"/>
            </a:solidFill>
          </a:ln>
        </p:spPr>
      </p:pic>
      <p:sp>
        <p:nvSpPr>
          <p:cNvPr id="6" name="TextBox 5">
            <a:extLst>
              <a:ext uri="{FF2B5EF4-FFF2-40B4-BE49-F238E27FC236}">
                <a16:creationId xmlns:a16="http://schemas.microsoft.com/office/drawing/2014/main" id="{E7C11C4F-2021-72FB-87A6-637B1F570854}"/>
              </a:ext>
            </a:extLst>
          </p:cNvPr>
          <p:cNvSpPr txBox="1"/>
          <p:nvPr/>
        </p:nvSpPr>
        <p:spPr>
          <a:xfrm>
            <a:off x="2080260" y="1048432"/>
            <a:ext cx="5669280" cy="377190"/>
          </a:xfrm>
          <a:prstGeom prst="rect">
            <a:avLst/>
          </a:prstGeom>
          <a:noFill/>
        </p:spPr>
        <p:txBody>
          <a:bodyPr wrap="square" rtlCol="0">
            <a:spAutoFit/>
          </a:bodyPr>
          <a:lstStyle/>
          <a:p>
            <a:pPr marL="285750" indent="-285750">
              <a:buFont typeface="Arial" panose="020B0604020202020204" pitchFamily="34" charset="0"/>
              <a:buChar char="•"/>
            </a:pPr>
            <a:r>
              <a:rPr lang="en-US" b="1">
                <a:solidFill>
                  <a:srgbClr val="10414D"/>
                </a:solidFill>
                <a:latin typeface="Poppins" panose="00000500000000000000" pitchFamily="2" charset="0"/>
                <a:ea typeface="Nirmala UI" panose="020B0502040204020203" pitchFamily="34" charset="0"/>
                <a:cs typeface="Poppins" panose="00000500000000000000" pitchFamily="2" charset="0"/>
              </a:rPr>
              <a:t>Derived Columns</a:t>
            </a:r>
          </a:p>
        </p:txBody>
      </p:sp>
      <p:sp>
        <p:nvSpPr>
          <p:cNvPr id="3" name="TextBox 2">
            <a:extLst>
              <a:ext uri="{FF2B5EF4-FFF2-40B4-BE49-F238E27FC236}">
                <a16:creationId xmlns:a16="http://schemas.microsoft.com/office/drawing/2014/main" id="{690B1DB6-83B7-AAE0-9E73-17816FF8C668}"/>
              </a:ext>
            </a:extLst>
          </p:cNvPr>
          <p:cNvSpPr txBox="1"/>
          <p:nvPr/>
        </p:nvSpPr>
        <p:spPr>
          <a:xfrm>
            <a:off x="11727180" y="6279469"/>
            <a:ext cx="386162" cy="369332"/>
          </a:xfrm>
          <a:prstGeom prst="rect">
            <a:avLst/>
          </a:prstGeom>
          <a:noFill/>
        </p:spPr>
        <p:txBody>
          <a:bodyPr wrap="square" rtlCol="0">
            <a:spAutoFit/>
          </a:bodyPr>
          <a:lstStyle/>
          <a:p>
            <a:r>
              <a:rPr lang="en-US"/>
              <a:t>19</a:t>
            </a:r>
          </a:p>
        </p:txBody>
      </p:sp>
      <p:sp>
        <p:nvSpPr>
          <p:cNvPr id="4" name="TextBox 3">
            <a:extLst>
              <a:ext uri="{FF2B5EF4-FFF2-40B4-BE49-F238E27FC236}">
                <a16:creationId xmlns:a16="http://schemas.microsoft.com/office/drawing/2014/main" id="{0907F0D5-AB59-0824-1CF3-F8F101F5FE7C}"/>
              </a:ext>
            </a:extLst>
          </p:cNvPr>
          <p:cNvSpPr txBox="1"/>
          <p:nvPr/>
        </p:nvSpPr>
        <p:spPr>
          <a:xfrm>
            <a:off x="4658747" y="6279469"/>
            <a:ext cx="2874505" cy="369332"/>
          </a:xfrm>
          <a:prstGeom prst="rect">
            <a:avLst/>
          </a:prstGeom>
          <a:noFill/>
        </p:spPr>
        <p:txBody>
          <a:bodyPr wrap="square" rtlCol="0">
            <a:spAutoFit/>
          </a:bodyPr>
          <a:lstStyle/>
          <a:p>
            <a:pPr algn="ctr"/>
            <a:r>
              <a:rPr lang="en-US" dirty="0"/>
              <a:t>Parth </a:t>
            </a:r>
            <a:r>
              <a:rPr lang="en-US" dirty="0" err="1"/>
              <a:t>Bhambure</a:t>
            </a:r>
            <a:endParaRPr lang="en-US" dirty="0"/>
          </a:p>
        </p:txBody>
      </p:sp>
    </p:spTree>
    <p:extLst>
      <p:ext uri="{BB962C8B-B14F-4D97-AF65-F5344CB8AC3E}">
        <p14:creationId xmlns:p14="http://schemas.microsoft.com/office/powerpoint/2010/main" val="35301635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5002B371-AA99-6F45-99DD-DBE4ECFDDDAB}"/>
              </a:ext>
            </a:extLst>
          </p:cNvPr>
          <p:cNvSpPr txBox="1"/>
          <p:nvPr/>
        </p:nvSpPr>
        <p:spPr>
          <a:xfrm>
            <a:off x="4495272" y="267409"/>
            <a:ext cx="2874505" cy="707886"/>
          </a:xfrm>
          <a:prstGeom prst="rect">
            <a:avLst/>
          </a:prstGeom>
          <a:noFill/>
        </p:spPr>
        <p:txBody>
          <a:bodyPr wrap="none" rtlCol="0">
            <a:spAutoFit/>
          </a:bodyPr>
          <a:lstStyle/>
          <a:p>
            <a:pPr algn="ctr"/>
            <a:r>
              <a:rPr lang="en-US" sz="4000" b="1">
                <a:solidFill>
                  <a:schemeClr val="tx2"/>
                </a:solidFill>
                <a:latin typeface="Poppins" panose="00000500000000000000" pitchFamily="2" charset="0"/>
                <a:ea typeface="Open Sans" panose="020B0606030504020204" pitchFamily="34" charset="0"/>
                <a:cs typeface="Poppins" panose="00000500000000000000" pitchFamily="2" charset="0"/>
              </a:rPr>
              <a:t>OUR TEAM</a:t>
            </a:r>
          </a:p>
        </p:txBody>
      </p:sp>
      <p:grpSp>
        <p:nvGrpSpPr>
          <p:cNvPr id="42" name="Group 41">
            <a:extLst>
              <a:ext uri="{FF2B5EF4-FFF2-40B4-BE49-F238E27FC236}">
                <a16:creationId xmlns:a16="http://schemas.microsoft.com/office/drawing/2014/main" id="{D9740D95-2D34-B79F-9692-800DA8E57653}"/>
              </a:ext>
            </a:extLst>
          </p:cNvPr>
          <p:cNvGrpSpPr/>
          <p:nvPr/>
        </p:nvGrpSpPr>
        <p:grpSpPr>
          <a:xfrm>
            <a:off x="780631" y="2165470"/>
            <a:ext cx="10723111" cy="2527060"/>
            <a:chOff x="742991" y="1865334"/>
            <a:chExt cx="10723111" cy="2527060"/>
          </a:xfrm>
        </p:grpSpPr>
        <p:pic>
          <p:nvPicPr>
            <p:cNvPr id="4" name="Picture 2">
              <a:extLst>
                <a:ext uri="{FF2B5EF4-FFF2-40B4-BE49-F238E27FC236}">
                  <a16:creationId xmlns:a16="http://schemas.microsoft.com/office/drawing/2014/main" id="{1883EEB1-A9A8-9E31-3632-29C32C66D95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9664" r="22747"/>
            <a:stretch/>
          </p:blipFill>
          <p:spPr bwMode="auto">
            <a:xfrm>
              <a:off x="818271" y="1865334"/>
              <a:ext cx="1469571" cy="205740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a:extLst>
                <a:ext uri="{FF2B5EF4-FFF2-40B4-BE49-F238E27FC236}">
                  <a16:creationId xmlns:a16="http://schemas.microsoft.com/office/drawing/2014/main" id="{B66C3089-5FAB-0CBF-B0C9-BB10F184E86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928" r="21896"/>
            <a:stretch/>
          </p:blipFill>
          <p:spPr bwMode="auto">
            <a:xfrm>
              <a:off x="3019785" y="1865334"/>
              <a:ext cx="1549445" cy="2057400"/>
            </a:xfrm>
            <a:prstGeom prst="rect">
              <a:avLst/>
            </a:prstGeom>
            <a:noFill/>
            <a:extLst>
              <a:ext uri="{909E8E84-426E-40DD-AFC4-6F175D3DCCD1}">
                <a14:hiddenFill xmlns:a14="http://schemas.microsoft.com/office/drawing/2010/main">
                  <a:solidFill>
                    <a:srgbClr val="FFFFFF"/>
                  </a:solidFill>
                </a14:hiddenFill>
              </a:ext>
            </a:extLst>
          </p:spPr>
        </p:pic>
        <p:sp>
          <p:nvSpPr>
            <p:cNvPr id="30" name="TextBox 29">
              <a:extLst>
                <a:ext uri="{FF2B5EF4-FFF2-40B4-BE49-F238E27FC236}">
                  <a16:creationId xmlns:a16="http://schemas.microsoft.com/office/drawing/2014/main" id="{C2DA1DCD-8F7A-52D2-E5F1-083ACD95CD13}"/>
                </a:ext>
              </a:extLst>
            </p:cNvPr>
            <p:cNvSpPr txBox="1"/>
            <p:nvPr/>
          </p:nvSpPr>
          <p:spPr>
            <a:xfrm>
              <a:off x="742991" y="4053840"/>
              <a:ext cx="1620129" cy="338554"/>
            </a:xfrm>
            <a:prstGeom prst="rect">
              <a:avLst/>
            </a:prstGeom>
            <a:noFill/>
          </p:spPr>
          <p:txBody>
            <a:bodyPr wrap="square" rtlCol="0">
              <a:spAutoFit/>
            </a:bodyPr>
            <a:lstStyle/>
            <a:p>
              <a:r>
                <a:rPr lang="en-IN" sz="1600">
                  <a:latin typeface="Poppins" panose="00000500000000000000" pitchFamily="2" charset="0"/>
                  <a:cs typeface="Poppins" panose="00000500000000000000" pitchFamily="2" charset="0"/>
                </a:rPr>
                <a:t>Soumya Shah</a:t>
              </a:r>
            </a:p>
          </p:txBody>
        </p:sp>
        <p:sp>
          <p:nvSpPr>
            <p:cNvPr id="31" name="TextBox 30">
              <a:extLst>
                <a:ext uri="{FF2B5EF4-FFF2-40B4-BE49-F238E27FC236}">
                  <a16:creationId xmlns:a16="http://schemas.microsoft.com/office/drawing/2014/main" id="{F385891C-E21B-8B58-36F6-3E25D33AC0C3}"/>
                </a:ext>
              </a:extLst>
            </p:cNvPr>
            <p:cNvSpPr txBox="1"/>
            <p:nvPr/>
          </p:nvSpPr>
          <p:spPr>
            <a:xfrm>
              <a:off x="3151865" y="4053840"/>
              <a:ext cx="1620129" cy="338554"/>
            </a:xfrm>
            <a:prstGeom prst="rect">
              <a:avLst/>
            </a:prstGeom>
            <a:noFill/>
          </p:spPr>
          <p:txBody>
            <a:bodyPr wrap="square" rtlCol="0">
              <a:spAutoFit/>
            </a:bodyPr>
            <a:lstStyle/>
            <a:p>
              <a:r>
                <a:rPr lang="en-IN" sz="1600">
                  <a:latin typeface="Poppins" panose="00000500000000000000" pitchFamily="2" charset="0"/>
                  <a:cs typeface="Poppins" panose="00000500000000000000" pitchFamily="2" charset="0"/>
                </a:rPr>
                <a:t>Sachin H.B</a:t>
              </a:r>
            </a:p>
          </p:txBody>
        </p:sp>
        <p:pic>
          <p:nvPicPr>
            <p:cNvPr id="34" name="Picture 2" descr="A person in a suit and tie&#10;&#10;Description automatically generated">
              <a:extLst>
                <a:ext uri="{FF2B5EF4-FFF2-40B4-BE49-F238E27FC236}">
                  <a16:creationId xmlns:a16="http://schemas.microsoft.com/office/drawing/2014/main" id="{652E4CB2-B75A-93A5-1F23-46BA3B64A19F}"/>
                </a:ext>
              </a:extLst>
            </p:cNvPr>
            <p:cNvPicPr>
              <a:picLocks noChangeAspect="1" noChangeArrowheads="1"/>
            </p:cNvPicPr>
            <p:nvPr/>
          </p:nvPicPr>
          <p:blipFill rotWithShape="1">
            <a:blip r:embed="rId4"/>
            <a:srcRect t="2472" b="2472"/>
            <a:stretch/>
          </p:blipFill>
          <p:spPr bwMode="auto">
            <a:xfrm>
              <a:off x="7562728" y="1865334"/>
              <a:ext cx="1549445" cy="2057400"/>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2">
              <a:extLst>
                <a:ext uri="{FF2B5EF4-FFF2-40B4-BE49-F238E27FC236}">
                  <a16:creationId xmlns:a16="http://schemas.microsoft.com/office/drawing/2014/main" id="{8EA7ED78-64FB-E7FD-9748-CFA41C34E25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t="186" b="186"/>
            <a:stretch/>
          </p:blipFill>
          <p:spPr bwMode="auto">
            <a:xfrm>
              <a:off x="9824283" y="1865334"/>
              <a:ext cx="1549445" cy="2057400"/>
            </a:xfrm>
            <a:prstGeom prst="rect">
              <a:avLst/>
            </a:prstGeom>
            <a:noFill/>
            <a:extLst>
              <a:ext uri="{909E8E84-426E-40DD-AFC4-6F175D3DCCD1}">
                <a14:hiddenFill xmlns:a14="http://schemas.microsoft.com/office/drawing/2010/main">
                  <a:solidFill>
                    <a:srgbClr val="FFFFFF"/>
                  </a:solidFill>
                </a14:hiddenFill>
              </a:ext>
            </a:extLst>
          </p:spPr>
        </p:pic>
        <p:sp>
          <p:nvSpPr>
            <p:cNvPr id="37" name="TextBox 36">
              <a:extLst>
                <a:ext uri="{FF2B5EF4-FFF2-40B4-BE49-F238E27FC236}">
                  <a16:creationId xmlns:a16="http://schemas.microsoft.com/office/drawing/2014/main" id="{2CBD0495-9351-91DE-D85E-19E30EDDD836}"/>
                </a:ext>
              </a:extLst>
            </p:cNvPr>
            <p:cNvSpPr txBox="1"/>
            <p:nvPr/>
          </p:nvSpPr>
          <p:spPr>
            <a:xfrm>
              <a:off x="5122866" y="4053840"/>
              <a:ext cx="1946700" cy="338554"/>
            </a:xfrm>
            <a:prstGeom prst="rect">
              <a:avLst/>
            </a:prstGeom>
            <a:noFill/>
          </p:spPr>
          <p:txBody>
            <a:bodyPr wrap="square" lIns="91440" tIns="45720" rIns="91440" bIns="45720" rtlCol="0" anchor="t">
              <a:spAutoFit/>
            </a:bodyPr>
            <a:lstStyle/>
            <a:p>
              <a:r>
                <a:rPr lang="en-IN" sz="1600">
                  <a:latin typeface="Poppins"/>
                  <a:cs typeface="Poppins"/>
                </a:rPr>
                <a:t>Parth </a:t>
              </a:r>
              <a:r>
                <a:rPr lang="en-IN" sz="1600" err="1">
                  <a:latin typeface="Poppins"/>
                  <a:cs typeface="Poppins"/>
                </a:rPr>
                <a:t>Bhambure</a:t>
              </a:r>
              <a:endParaRPr lang="en-US" err="1"/>
            </a:p>
          </p:txBody>
        </p:sp>
        <p:sp>
          <p:nvSpPr>
            <p:cNvPr id="38" name="TextBox 37">
              <a:extLst>
                <a:ext uri="{FF2B5EF4-FFF2-40B4-BE49-F238E27FC236}">
                  <a16:creationId xmlns:a16="http://schemas.microsoft.com/office/drawing/2014/main" id="{D21B1D82-4D9E-DD74-CAA6-0BDC84B06757}"/>
                </a:ext>
              </a:extLst>
            </p:cNvPr>
            <p:cNvSpPr txBox="1"/>
            <p:nvPr/>
          </p:nvSpPr>
          <p:spPr>
            <a:xfrm>
              <a:off x="7695244" y="4032130"/>
              <a:ext cx="1620129" cy="338554"/>
            </a:xfrm>
            <a:prstGeom prst="rect">
              <a:avLst/>
            </a:prstGeom>
            <a:noFill/>
          </p:spPr>
          <p:txBody>
            <a:bodyPr wrap="square" lIns="91440" tIns="45720" rIns="91440" bIns="45720" rtlCol="0" anchor="t">
              <a:spAutoFit/>
            </a:bodyPr>
            <a:lstStyle/>
            <a:p>
              <a:r>
                <a:rPr lang="en-IN" sz="1600">
                  <a:latin typeface="Poppins"/>
                  <a:cs typeface="Poppins"/>
                </a:rPr>
                <a:t>Bitan Mani</a:t>
              </a:r>
              <a:endParaRPr lang="en-IN" sz="1600">
                <a:latin typeface="Poppins" panose="00000500000000000000" pitchFamily="2" charset="0"/>
                <a:cs typeface="Poppins" panose="00000500000000000000" pitchFamily="2" charset="0"/>
              </a:endParaRPr>
            </a:p>
          </p:txBody>
        </p:sp>
        <p:sp>
          <p:nvSpPr>
            <p:cNvPr id="39" name="TextBox 38">
              <a:extLst>
                <a:ext uri="{FF2B5EF4-FFF2-40B4-BE49-F238E27FC236}">
                  <a16:creationId xmlns:a16="http://schemas.microsoft.com/office/drawing/2014/main" id="{13A4438F-F5EC-EDD8-BA48-F0D729941300}"/>
                </a:ext>
              </a:extLst>
            </p:cNvPr>
            <p:cNvSpPr txBox="1"/>
            <p:nvPr/>
          </p:nvSpPr>
          <p:spPr>
            <a:xfrm>
              <a:off x="9720349" y="4053840"/>
              <a:ext cx="1745753" cy="338554"/>
            </a:xfrm>
            <a:prstGeom prst="rect">
              <a:avLst/>
            </a:prstGeom>
            <a:noFill/>
          </p:spPr>
          <p:txBody>
            <a:bodyPr wrap="square" rtlCol="0">
              <a:spAutoFit/>
            </a:bodyPr>
            <a:lstStyle/>
            <a:p>
              <a:r>
                <a:rPr lang="en-IN" sz="1600">
                  <a:latin typeface="Poppins" panose="00000500000000000000" pitchFamily="2" charset="0"/>
                  <a:cs typeface="Poppins" panose="00000500000000000000" pitchFamily="2" charset="0"/>
                </a:rPr>
                <a:t>Alexia Salcedo</a:t>
              </a:r>
            </a:p>
          </p:txBody>
        </p:sp>
        <p:pic>
          <p:nvPicPr>
            <p:cNvPr id="5" name="Picture 4" descr="A person in a suit and tie&#10;&#10;Description automatically generated">
              <a:extLst>
                <a:ext uri="{FF2B5EF4-FFF2-40B4-BE49-F238E27FC236}">
                  <a16:creationId xmlns:a16="http://schemas.microsoft.com/office/drawing/2014/main" id="{3D6A3E5D-0830-E39B-5384-4A04948D5092}"/>
                </a:ext>
              </a:extLst>
            </p:cNvPr>
            <p:cNvPicPr>
              <a:picLocks noChangeAspect="1"/>
            </p:cNvPicPr>
            <p:nvPr/>
          </p:nvPicPr>
          <p:blipFill rotWithShape="1">
            <a:blip r:embed="rId6"/>
            <a:srcRect l="32848" t="9412" r="39501" b="40514"/>
            <a:stretch/>
          </p:blipFill>
          <p:spPr>
            <a:xfrm>
              <a:off x="5258172" y="1867505"/>
              <a:ext cx="1608976" cy="2060456"/>
            </a:xfrm>
            <a:prstGeom prst="rect">
              <a:avLst/>
            </a:prstGeom>
          </p:spPr>
        </p:pic>
      </p:grpSp>
      <p:sp>
        <p:nvSpPr>
          <p:cNvPr id="3" name="TextBox 2">
            <a:extLst>
              <a:ext uri="{FF2B5EF4-FFF2-40B4-BE49-F238E27FC236}">
                <a16:creationId xmlns:a16="http://schemas.microsoft.com/office/drawing/2014/main" id="{274D0AE3-DD79-710F-C703-57936E2FFFBF}"/>
              </a:ext>
            </a:extLst>
          </p:cNvPr>
          <p:cNvSpPr txBox="1"/>
          <p:nvPr/>
        </p:nvSpPr>
        <p:spPr>
          <a:xfrm>
            <a:off x="11727180" y="6279469"/>
            <a:ext cx="342900" cy="369332"/>
          </a:xfrm>
          <a:prstGeom prst="rect">
            <a:avLst/>
          </a:prstGeom>
          <a:noFill/>
        </p:spPr>
        <p:txBody>
          <a:bodyPr wrap="square" rtlCol="0">
            <a:spAutoFit/>
          </a:bodyPr>
          <a:lstStyle/>
          <a:p>
            <a:r>
              <a:rPr lang="en-US"/>
              <a:t>2</a:t>
            </a:r>
          </a:p>
        </p:txBody>
      </p:sp>
      <p:sp>
        <p:nvSpPr>
          <p:cNvPr id="2" name="TextBox 1">
            <a:extLst>
              <a:ext uri="{FF2B5EF4-FFF2-40B4-BE49-F238E27FC236}">
                <a16:creationId xmlns:a16="http://schemas.microsoft.com/office/drawing/2014/main" id="{D04A20E1-6264-A09C-E200-F94644DC2657}"/>
              </a:ext>
            </a:extLst>
          </p:cNvPr>
          <p:cNvSpPr txBox="1"/>
          <p:nvPr/>
        </p:nvSpPr>
        <p:spPr>
          <a:xfrm>
            <a:off x="4658747" y="6279469"/>
            <a:ext cx="2874505" cy="369332"/>
          </a:xfrm>
          <a:prstGeom prst="rect">
            <a:avLst/>
          </a:prstGeom>
          <a:noFill/>
        </p:spPr>
        <p:txBody>
          <a:bodyPr wrap="square" rtlCol="0">
            <a:spAutoFit/>
          </a:bodyPr>
          <a:lstStyle/>
          <a:p>
            <a:pPr algn="ctr"/>
            <a:r>
              <a:rPr lang="en-US"/>
              <a:t>Bitan Mani</a:t>
            </a:r>
          </a:p>
        </p:txBody>
      </p:sp>
    </p:spTree>
    <p:extLst>
      <p:ext uri="{BB962C8B-B14F-4D97-AF65-F5344CB8AC3E}">
        <p14:creationId xmlns:p14="http://schemas.microsoft.com/office/powerpoint/2010/main" val="31163306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A27817D-1D1B-8E10-D1DF-A4D50FDBB1B4}"/>
              </a:ext>
            </a:extLst>
          </p:cNvPr>
          <p:cNvPicPr>
            <a:picLocks noChangeAspect="1"/>
          </p:cNvPicPr>
          <p:nvPr/>
        </p:nvPicPr>
        <p:blipFill>
          <a:blip r:embed="rId2"/>
          <a:stretch>
            <a:fillRect/>
          </a:stretch>
        </p:blipFill>
        <p:spPr>
          <a:xfrm>
            <a:off x="2180708" y="1425622"/>
            <a:ext cx="7830581" cy="4719155"/>
          </a:xfrm>
          <a:prstGeom prst="rect">
            <a:avLst/>
          </a:prstGeom>
          <a:ln>
            <a:solidFill>
              <a:srgbClr val="10414D"/>
            </a:solidFill>
          </a:ln>
        </p:spPr>
      </p:pic>
      <p:sp>
        <p:nvSpPr>
          <p:cNvPr id="3" name="TextBox 2">
            <a:extLst>
              <a:ext uri="{FF2B5EF4-FFF2-40B4-BE49-F238E27FC236}">
                <a16:creationId xmlns:a16="http://schemas.microsoft.com/office/drawing/2014/main" id="{D53BA091-DD17-0AC7-3FEF-C1BF8AE12D2E}"/>
              </a:ext>
            </a:extLst>
          </p:cNvPr>
          <p:cNvSpPr txBox="1"/>
          <p:nvPr/>
        </p:nvSpPr>
        <p:spPr>
          <a:xfrm>
            <a:off x="2080260" y="1048432"/>
            <a:ext cx="5669280" cy="377190"/>
          </a:xfrm>
          <a:prstGeom prst="rect">
            <a:avLst/>
          </a:prstGeom>
          <a:noFill/>
        </p:spPr>
        <p:txBody>
          <a:bodyPr wrap="square" rtlCol="0">
            <a:spAutoFit/>
          </a:bodyPr>
          <a:lstStyle/>
          <a:p>
            <a:pPr marL="285750" indent="-285750">
              <a:buFont typeface="Arial" panose="020B0604020202020204" pitchFamily="34" charset="0"/>
              <a:buChar char="•"/>
            </a:pPr>
            <a:r>
              <a:rPr lang="en-US" b="1">
                <a:solidFill>
                  <a:srgbClr val="10414D"/>
                </a:solidFill>
                <a:latin typeface="Poppins" panose="00000500000000000000" pitchFamily="2" charset="0"/>
                <a:ea typeface="Nirmala UI" panose="020B0502040204020203" pitchFamily="34" charset="0"/>
                <a:cs typeface="Poppins" panose="00000500000000000000" pitchFamily="2" charset="0"/>
              </a:rPr>
              <a:t>Normalization of Length of Stay </a:t>
            </a:r>
          </a:p>
        </p:txBody>
      </p:sp>
      <p:sp>
        <p:nvSpPr>
          <p:cNvPr id="10" name="TextBox 9">
            <a:extLst>
              <a:ext uri="{FF2B5EF4-FFF2-40B4-BE49-F238E27FC236}">
                <a16:creationId xmlns:a16="http://schemas.microsoft.com/office/drawing/2014/main" id="{F80A9213-B452-4362-CBB4-D7AA00F691B1}"/>
              </a:ext>
            </a:extLst>
          </p:cNvPr>
          <p:cNvSpPr txBox="1"/>
          <p:nvPr/>
        </p:nvSpPr>
        <p:spPr>
          <a:xfrm>
            <a:off x="827527" y="2129742"/>
            <a:ext cx="3831220" cy="369332"/>
          </a:xfrm>
          <a:prstGeom prst="rect">
            <a:avLst/>
          </a:prstGeom>
          <a:noFill/>
        </p:spPr>
        <p:txBody>
          <a:bodyPr wrap="square" rtlCol="0">
            <a:spAutoFit/>
          </a:bodyPr>
          <a:lstStyle/>
          <a:p>
            <a:endParaRPr lang="en-IN"/>
          </a:p>
        </p:txBody>
      </p:sp>
      <p:sp>
        <p:nvSpPr>
          <p:cNvPr id="11" name="TextBox 10">
            <a:extLst>
              <a:ext uri="{FF2B5EF4-FFF2-40B4-BE49-F238E27FC236}">
                <a16:creationId xmlns:a16="http://schemas.microsoft.com/office/drawing/2014/main" id="{C145D884-7E37-B62C-282D-5AFE06AE83AE}"/>
              </a:ext>
            </a:extLst>
          </p:cNvPr>
          <p:cNvSpPr txBox="1"/>
          <p:nvPr/>
        </p:nvSpPr>
        <p:spPr>
          <a:xfrm>
            <a:off x="3345127" y="267409"/>
            <a:ext cx="5174815" cy="646331"/>
          </a:xfrm>
          <a:prstGeom prst="rect">
            <a:avLst/>
          </a:prstGeom>
          <a:noFill/>
        </p:spPr>
        <p:txBody>
          <a:bodyPr wrap="none" lIns="91440" tIns="45720" rIns="91440" bIns="45720" rtlCol="0" anchor="t">
            <a:spAutoFit/>
          </a:bodyPr>
          <a:lstStyle/>
          <a:p>
            <a:pPr algn="ctr"/>
            <a:r>
              <a:rPr lang="en-US" sz="3600" b="1">
                <a:solidFill>
                  <a:schemeClr val="tx2"/>
                </a:solidFill>
                <a:latin typeface="Poppins" panose="00000500000000000000" pitchFamily="2" charset="0"/>
                <a:ea typeface="Open Sans"/>
                <a:cs typeface="Poppins" panose="00000500000000000000" pitchFamily="2" charset="0"/>
              </a:rPr>
              <a:t>Data Transformation</a:t>
            </a:r>
            <a:endParaRPr lang="en-US" sz="3600" b="1">
              <a:solidFill>
                <a:schemeClr val="tx2"/>
              </a:solidFill>
              <a:latin typeface="Poppins" panose="00000500000000000000" pitchFamily="2" charset="0"/>
              <a:cs typeface="Poppins" panose="00000500000000000000" pitchFamily="2" charset="0"/>
            </a:endParaRPr>
          </a:p>
        </p:txBody>
      </p:sp>
      <p:sp>
        <p:nvSpPr>
          <p:cNvPr id="4" name="TextBox 3">
            <a:extLst>
              <a:ext uri="{FF2B5EF4-FFF2-40B4-BE49-F238E27FC236}">
                <a16:creationId xmlns:a16="http://schemas.microsoft.com/office/drawing/2014/main" id="{A5281BC5-5141-BD12-1CD7-86005B9A8EF0}"/>
              </a:ext>
            </a:extLst>
          </p:cNvPr>
          <p:cNvSpPr txBox="1"/>
          <p:nvPr/>
        </p:nvSpPr>
        <p:spPr>
          <a:xfrm>
            <a:off x="11727180" y="6279469"/>
            <a:ext cx="386162" cy="369332"/>
          </a:xfrm>
          <a:prstGeom prst="rect">
            <a:avLst/>
          </a:prstGeom>
          <a:noFill/>
        </p:spPr>
        <p:txBody>
          <a:bodyPr wrap="square" rtlCol="0">
            <a:spAutoFit/>
          </a:bodyPr>
          <a:lstStyle/>
          <a:p>
            <a:r>
              <a:rPr lang="en-US"/>
              <a:t>20</a:t>
            </a:r>
          </a:p>
        </p:txBody>
      </p:sp>
      <p:sp>
        <p:nvSpPr>
          <p:cNvPr id="5" name="TextBox 4">
            <a:extLst>
              <a:ext uri="{FF2B5EF4-FFF2-40B4-BE49-F238E27FC236}">
                <a16:creationId xmlns:a16="http://schemas.microsoft.com/office/drawing/2014/main" id="{7997C592-3CD7-88CE-4FE7-1CDDED7B4598}"/>
              </a:ext>
            </a:extLst>
          </p:cNvPr>
          <p:cNvSpPr txBox="1"/>
          <p:nvPr/>
        </p:nvSpPr>
        <p:spPr>
          <a:xfrm>
            <a:off x="4658747" y="6279469"/>
            <a:ext cx="2874505" cy="369332"/>
          </a:xfrm>
          <a:prstGeom prst="rect">
            <a:avLst/>
          </a:prstGeom>
          <a:noFill/>
        </p:spPr>
        <p:txBody>
          <a:bodyPr wrap="square" rtlCol="0">
            <a:spAutoFit/>
          </a:bodyPr>
          <a:lstStyle/>
          <a:p>
            <a:pPr algn="ctr"/>
            <a:r>
              <a:rPr lang="en-US" dirty="0"/>
              <a:t>Parth </a:t>
            </a:r>
            <a:r>
              <a:rPr lang="en-US" dirty="0" err="1"/>
              <a:t>Bhambure</a:t>
            </a:r>
            <a:endParaRPr lang="en-US" dirty="0"/>
          </a:p>
        </p:txBody>
      </p:sp>
    </p:spTree>
    <p:extLst>
      <p:ext uri="{BB962C8B-B14F-4D97-AF65-F5344CB8AC3E}">
        <p14:creationId xmlns:p14="http://schemas.microsoft.com/office/powerpoint/2010/main" val="36606242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C654B38-0F5F-AF99-AA37-03A2117D904B}"/>
              </a:ext>
            </a:extLst>
          </p:cNvPr>
          <p:cNvPicPr>
            <a:picLocks noChangeAspect="1"/>
          </p:cNvPicPr>
          <p:nvPr/>
        </p:nvPicPr>
        <p:blipFill rotWithShape="1">
          <a:blip r:embed="rId2"/>
          <a:srcRect t="3151" b="2374"/>
          <a:stretch/>
        </p:blipFill>
        <p:spPr>
          <a:xfrm>
            <a:off x="2080260" y="1425622"/>
            <a:ext cx="8043282" cy="4595149"/>
          </a:xfrm>
          <a:prstGeom prst="rect">
            <a:avLst/>
          </a:prstGeom>
          <a:ln>
            <a:solidFill>
              <a:srgbClr val="10414D"/>
            </a:solidFill>
          </a:ln>
        </p:spPr>
      </p:pic>
      <p:sp>
        <p:nvSpPr>
          <p:cNvPr id="7" name="TextBox 6">
            <a:extLst>
              <a:ext uri="{FF2B5EF4-FFF2-40B4-BE49-F238E27FC236}">
                <a16:creationId xmlns:a16="http://schemas.microsoft.com/office/drawing/2014/main" id="{1302BA81-E282-A573-C750-A0090CAF5B2C}"/>
              </a:ext>
            </a:extLst>
          </p:cNvPr>
          <p:cNvSpPr txBox="1"/>
          <p:nvPr/>
        </p:nvSpPr>
        <p:spPr>
          <a:xfrm>
            <a:off x="3345127" y="267409"/>
            <a:ext cx="5174815" cy="646331"/>
          </a:xfrm>
          <a:prstGeom prst="rect">
            <a:avLst/>
          </a:prstGeom>
          <a:noFill/>
        </p:spPr>
        <p:txBody>
          <a:bodyPr wrap="none" lIns="91440" tIns="45720" rIns="91440" bIns="45720" rtlCol="0" anchor="t">
            <a:spAutoFit/>
          </a:bodyPr>
          <a:lstStyle/>
          <a:p>
            <a:pPr algn="ctr"/>
            <a:r>
              <a:rPr lang="en-US" sz="3600" b="1">
                <a:solidFill>
                  <a:schemeClr val="tx2"/>
                </a:solidFill>
                <a:latin typeface="Poppins" panose="00000500000000000000" pitchFamily="2" charset="0"/>
                <a:ea typeface="Open Sans"/>
                <a:cs typeface="Poppins" panose="00000500000000000000" pitchFamily="2" charset="0"/>
              </a:rPr>
              <a:t>Data Transformation</a:t>
            </a:r>
            <a:endParaRPr lang="en-US" sz="3600" b="1">
              <a:solidFill>
                <a:schemeClr val="tx2"/>
              </a:solidFill>
              <a:latin typeface="Poppins" panose="00000500000000000000" pitchFamily="2" charset="0"/>
              <a:cs typeface="Poppins" panose="00000500000000000000" pitchFamily="2" charset="0"/>
            </a:endParaRPr>
          </a:p>
        </p:txBody>
      </p:sp>
      <p:sp>
        <p:nvSpPr>
          <p:cNvPr id="8" name="TextBox 7">
            <a:extLst>
              <a:ext uri="{FF2B5EF4-FFF2-40B4-BE49-F238E27FC236}">
                <a16:creationId xmlns:a16="http://schemas.microsoft.com/office/drawing/2014/main" id="{A93CB3B4-DA7A-2E03-C21E-8E2E26179ADE}"/>
              </a:ext>
            </a:extLst>
          </p:cNvPr>
          <p:cNvSpPr txBox="1"/>
          <p:nvPr/>
        </p:nvSpPr>
        <p:spPr>
          <a:xfrm>
            <a:off x="2080260" y="1048432"/>
            <a:ext cx="5669280" cy="377190"/>
          </a:xfrm>
          <a:prstGeom prst="rect">
            <a:avLst/>
          </a:prstGeom>
          <a:noFill/>
        </p:spPr>
        <p:txBody>
          <a:bodyPr wrap="square" rtlCol="0">
            <a:spAutoFit/>
          </a:bodyPr>
          <a:lstStyle/>
          <a:p>
            <a:pPr marL="285750" indent="-285750">
              <a:buFont typeface="Arial" panose="020B0604020202020204" pitchFamily="34" charset="0"/>
              <a:buChar char="•"/>
            </a:pPr>
            <a:r>
              <a:rPr lang="en-US" b="1">
                <a:solidFill>
                  <a:srgbClr val="10414D"/>
                </a:solidFill>
                <a:latin typeface="Poppins" panose="00000500000000000000" pitchFamily="2" charset="0"/>
                <a:ea typeface="Nirmala UI" panose="020B0502040204020203" pitchFamily="34" charset="0"/>
                <a:cs typeface="Poppins" panose="00000500000000000000" pitchFamily="2" charset="0"/>
              </a:rPr>
              <a:t>One-hot Encoding for Admission Type</a:t>
            </a:r>
          </a:p>
        </p:txBody>
      </p:sp>
      <p:sp>
        <p:nvSpPr>
          <p:cNvPr id="4" name="TextBox 3">
            <a:extLst>
              <a:ext uri="{FF2B5EF4-FFF2-40B4-BE49-F238E27FC236}">
                <a16:creationId xmlns:a16="http://schemas.microsoft.com/office/drawing/2014/main" id="{33A4B6D7-8A47-D9DA-39C1-33FC0CF67FA3}"/>
              </a:ext>
            </a:extLst>
          </p:cNvPr>
          <p:cNvSpPr txBox="1"/>
          <p:nvPr/>
        </p:nvSpPr>
        <p:spPr>
          <a:xfrm>
            <a:off x="11727180" y="6279469"/>
            <a:ext cx="386162" cy="369332"/>
          </a:xfrm>
          <a:prstGeom prst="rect">
            <a:avLst/>
          </a:prstGeom>
          <a:noFill/>
        </p:spPr>
        <p:txBody>
          <a:bodyPr wrap="square" rtlCol="0">
            <a:spAutoFit/>
          </a:bodyPr>
          <a:lstStyle/>
          <a:p>
            <a:r>
              <a:rPr lang="en-US"/>
              <a:t>21</a:t>
            </a:r>
          </a:p>
        </p:txBody>
      </p:sp>
      <p:sp>
        <p:nvSpPr>
          <p:cNvPr id="5" name="TextBox 4">
            <a:extLst>
              <a:ext uri="{FF2B5EF4-FFF2-40B4-BE49-F238E27FC236}">
                <a16:creationId xmlns:a16="http://schemas.microsoft.com/office/drawing/2014/main" id="{86C75337-D327-BCD2-E342-87CA71FF0E5D}"/>
              </a:ext>
            </a:extLst>
          </p:cNvPr>
          <p:cNvSpPr txBox="1"/>
          <p:nvPr/>
        </p:nvSpPr>
        <p:spPr>
          <a:xfrm>
            <a:off x="4658747" y="6279469"/>
            <a:ext cx="2874505" cy="369332"/>
          </a:xfrm>
          <a:prstGeom prst="rect">
            <a:avLst/>
          </a:prstGeom>
          <a:noFill/>
        </p:spPr>
        <p:txBody>
          <a:bodyPr wrap="square" rtlCol="0">
            <a:spAutoFit/>
          </a:bodyPr>
          <a:lstStyle/>
          <a:p>
            <a:pPr algn="ctr"/>
            <a:r>
              <a:rPr lang="en-US" dirty="0"/>
              <a:t>Parth </a:t>
            </a:r>
            <a:r>
              <a:rPr lang="en-US" dirty="0" err="1"/>
              <a:t>Bhambure</a:t>
            </a:r>
            <a:endParaRPr lang="en-US" dirty="0"/>
          </a:p>
        </p:txBody>
      </p:sp>
    </p:spTree>
    <p:extLst>
      <p:ext uri="{BB962C8B-B14F-4D97-AF65-F5344CB8AC3E}">
        <p14:creationId xmlns:p14="http://schemas.microsoft.com/office/powerpoint/2010/main" val="25097376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9951762-74F9-815A-DE05-0F0D275A107F}"/>
              </a:ext>
            </a:extLst>
          </p:cNvPr>
          <p:cNvPicPr>
            <a:picLocks noChangeAspect="1"/>
          </p:cNvPicPr>
          <p:nvPr/>
        </p:nvPicPr>
        <p:blipFill>
          <a:blip r:embed="rId2"/>
          <a:stretch>
            <a:fillRect/>
          </a:stretch>
        </p:blipFill>
        <p:spPr>
          <a:xfrm>
            <a:off x="4670319" y="1804668"/>
            <a:ext cx="6766609" cy="3338832"/>
          </a:xfrm>
          <a:prstGeom prst="rect">
            <a:avLst/>
          </a:prstGeom>
          <a:ln>
            <a:solidFill>
              <a:srgbClr val="10414D"/>
            </a:solidFill>
          </a:ln>
        </p:spPr>
      </p:pic>
      <p:pic>
        <p:nvPicPr>
          <p:cNvPr id="7" name="Picture 6">
            <a:extLst>
              <a:ext uri="{FF2B5EF4-FFF2-40B4-BE49-F238E27FC236}">
                <a16:creationId xmlns:a16="http://schemas.microsoft.com/office/drawing/2014/main" id="{FC8FCA5B-BBA2-5446-3CA1-D6F41CFD51F9}"/>
              </a:ext>
            </a:extLst>
          </p:cNvPr>
          <p:cNvPicPr>
            <a:picLocks noChangeAspect="1"/>
          </p:cNvPicPr>
          <p:nvPr/>
        </p:nvPicPr>
        <p:blipFill>
          <a:blip r:embed="rId3"/>
          <a:stretch>
            <a:fillRect/>
          </a:stretch>
        </p:blipFill>
        <p:spPr>
          <a:xfrm>
            <a:off x="755072" y="2449745"/>
            <a:ext cx="3741744" cy="1958510"/>
          </a:xfrm>
          <a:prstGeom prst="rect">
            <a:avLst/>
          </a:prstGeom>
          <a:ln>
            <a:solidFill>
              <a:srgbClr val="10414D"/>
            </a:solidFill>
          </a:ln>
        </p:spPr>
      </p:pic>
      <p:sp>
        <p:nvSpPr>
          <p:cNvPr id="8" name="TextBox 7">
            <a:extLst>
              <a:ext uri="{FF2B5EF4-FFF2-40B4-BE49-F238E27FC236}">
                <a16:creationId xmlns:a16="http://schemas.microsoft.com/office/drawing/2014/main" id="{C402ACC3-0A73-3297-CCAD-DB2830EB7950}"/>
              </a:ext>
            </a:extLst>
          </p:cNvPr>
          <p:cNvSpPr txBox="1"/>
          <p:nvPr/>
        </p:nvSpPr>
        <p:spPr>
          <a:xfrm>
            <a:off x="3692976" y="267409"/>
            <a:ext cx="4479111" cy="646331"/>
          </a:xfrm>
          <a:prstGeom prst="rect">
            <a:avLst/>
          </a:prstGeom>
          <a:noFill/>
        </p:spPr>
        <p:txBody>
          <a:bodyPr wrap="none" rtlCol="0">
            <a:spAutoFit/>
          </a:bodyPr>
          <a:lstStyle/>
          <a:p>
            <a:pPr algn="ctr"/>
            <a:r>
              <a:rPr lang="en-US" sz="3600" b="1">
                <a:solidFill>
                  <a:schemeClr val="tx2"/>
                </a:solidFill>
                <a:latin typeface="Poppins" panose="00000500000000000000" pitchFamily="2" charset="0"/>
                <a:cs typeface="Poppins" panose="00000500000000000000" pitchFamily="2" charset="0"/>
              </a:rPr>
              <a:t>Visual Exploration</a:t>
            </a:r>
          </a:p>
        </p:txBody>
      </p:sp>
      <p:sp>
        <p:nvSpPr>
          <p:cNvPr id="3" name="TextBox 2">
            <a:extLst>
              <a:ext uri="{FF2B5EF4-FFF2-40B4-BE49-F238E27FC236}">
                <a16:creationId xmlns:a16="http://schemas.microsoft.com/office/drawing/2014/main" id="{B2606BAE-00D5-B2F0-AE4C-08566C33D982}"/>
              </a:ext>
            </a:extLst>
          </p:cNvPr>
          <p:cNvSpPr txBox="1"/>
          <p:nvPr/>
        </p:nvSpPr>
        <p:spPr>
          <a:xfrm>
            <a:off x="11727180" y="6279469"/>
            <a:ext cx="386162" cy="369332"/>
          </a:xfrm>
          <a:prstGeom prst="rect">
            <a:avLst/>
          </a:prstGeom>
          <a:noFill/>
        </p:spPr>
        <p:txBody>
          <a:bodyPr wrap="square" rtlCol="0">
            <a:spAutoFit/>
          </a:bodyPr>
          <a:lstStyle/>
          <a:p>
            <a:r>
              <a:rPr lang="en-US"/>
              <a:t>22</a:t>
            </a:r>
          </a:p>
        </p:txBody>
      </p:sp>
      <p:sp>
        <p:nvSpPr>
          <p:cNvPr id="6" name="TextBox 5">
            <a:extLst>
              <a:ext uri="{FF2B5EF4-FFF2-40B4-BE49-F238E27FC236}">
                <a16:creationId xmlns:a16="http://schemas.microsoft.com/office/drawing/2014/main" id="{C82CE812-13C4-4333-E75A-B9E9CDE18EDA}"/>
              </a:ext>
            </a:extLst>
          </p:cNvPr>
          <p:cNvSpPr txBox="1"/>
          <p:nvPr/>
        </p:nvSpPr>
        <p:spPr>
          <a:xfrm>
            <a:off x="4658747" y="6279469"/>
            <a:ext cx="2874505" cy="369332"/>
          </a:xfrm>
          <a:prstGeom prst="rect">
            <a:avLst/>
          </a:prstGeom>
          <a:noFill/>
        </p:spPr>
        <p:txBody>
          <a:bodyPr wrap="square" lIns="91440" tIns="45720" rIns="91440" bIns="45720" rtlCol="0" anchor="t">
            <a:spAutoFit/>
          </a:bodyPr>
          <a:lstStyle/>
          <a:p>
            <a:pPr algn="ctr"/>
            <a:r>
              <a:rPr lang="en-US" dirty="0"/>
              <a:t>Sachin</a:t>
            </a:r>
          </a:p>
        </p:txBody>
      </p:sp>
    </p:spTree>
    <p:extLst>
      <p:ext uri="{BB962C8B-B14F-4D97-AF65-F5344CB8AC3E}">
        <p14:creationId xmlns:p14="http://schemas.microsoft.com/office/powerpoint/2010/main" val="27274482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34B00D7-175C-1E45-1DFE-F06EF4C2230D}"/>
              </a:ext>
            </a:extLst>
          </p:cNvPr>
          <p:cNvPicPr>
            <a:picLocks noChangeAspect="1"/>
          </p:cNvPicPr>
          <p:nvPr/>
        </p:nvPicPr>
        <p:blipFill>
          <a:blip r:embed="rId2"/>
          <a:stretch>
            <a:fillRect/>
          </a:stretch>
        </p:blipFill>
        <p:spPr>
          <a:xfrm>
            <a:off x="700112" y="2737707"/>
            <a:ext cx="3543607" cy="1729890"/>
          </a:xfrm>
          <a:prstGeom prst="rect">
            <a:avLst/>
          </a:prstGeom>
          <a:ln>
            <a:solidFill>
              <a:srgbClr val="10414D"/>
            </a:solidFill>
          </a:ln>
        </p:spPr>
      </p:pic>
      <p:pic>
        <p:nvPicPr>
          <p:cNvPr id="5" name="Picture 4">
            <a:extLst>
              <a:ext uri="{FF2B5EF4-FFF2-40B4-BE49-F238E27FC236}">
                <a16:creationId xmlns:a16="http://schemas.microsoft.com/office/drawing/2014/main" id="{6E35981A-501A-2A33-AC53-2D953D769044}"/>
              </a:ext>
            </a:extLst>
          </p:cNvPr>
          <p:cNvPicPr>
            <a:picLocks noChangeAspect="1"/>
          </p:cNvPicPr>
          <p:nvPr/>
        </p:nvPicPr>
        <p:blipFill>
          <a:blip r:embed="rId3"/>
          <a:stretch>
            <a:fillRect/>
          </a:stretch>
        </p:blipFill>
        <p:spPr>
          <a:xfrm>
            <a:off x="4570017" y="1689349"/>
            <a:ext cx="6921871" cy="3826606"/>
          </a:xfrm>
          <a:prstGeom prst="rect">
            <a:avLst/>
          </a:prstGeom>
          <a:ln>
            <a:solidFill>
              <a:srgbClr val="10414D"/>
            </a:solidFill>
          </a:ln>
        </p:spPr>
      </p:pic>
      <p:sp>
        <p:nvSpPr>
          <p:cNvPr id="7" name="TextBox 6">
            <a:extLst>
              <a:ext uri="{FF2B5EF4-FFF2-40B4-BE49-F238E27FC236}">
                <a16:creationId xmlns:a16="http://schemas.microsoft.com/office/drawing/2014/main" id="{9D1D9BFE-2DB4-DFDA-5473-3B21ADD48E29}"/>
              </a:ext>
            </a:extLst>
          </p:cNvPr>
          <p:cNvSpPr txBox="1"/>
          <p:nvPr/>
        </p:nvSpPr>
        <p:spPr>
          <a:xfrm>
            <a:off x="3692976" y="267409"/>
            <a:ext cx="4479111" cy="646331"/>
          </a:xfrm>
          <a:prstGeom prst="rect">
            <a:avLst/>
          </a:prstGeom>
          <a:noFill/>
        </p:spPr>
        <p:txBody>
          <a:bodyPr wrap="none" rtlCol="0">
            <a:spAutoFit/>
          </a:bodyPr>
          <a:lstStyle/>
          <a:p>
            <a:pPr algn="ctr"/>
            <a:r>
              <a:rPr lang="en-US" sz="3600" b="1">
                <a:solidFill>
                  <a:schemeClr val="tx2"/>
                </a:solidFill>
                <a:latin typeface="Poppins" panose="00000500000000000000" pitchFamily="2" charset="0"/>
                <a:cs typeface="Poppins" panose="00000500000000000000" pitchFamily="2" charset="0"/>
              </a:rPr>
              <a:t>Visual Exploration</a:t>
            </a:r>
          </a:p>
        </p:txBody>
      </p:sp>
      <p:sp>
        <p:nvSpPr>
          <p:cNvPr id="4" name="TextBox 3">
            <a:extLst>
              <a:ext uri="{FF2B5EF4-FFF2-40B4-BE49-F238E27FC236}">
                <a16:creationId xmlns:a16="http://schemas.microsoft.com/office/drawing/2014/main" id="{C3F636B8-E7A5-4EEB-461A-7ED89B1EA550}"/>
              </a:ext>
            </a:extLst>
          </p:cNvPr>
          <p:cNvSpPr txBox="1"/>
          <p:nvPr/>
        </p:nvSpPr>
        <p:spPr>
          <a:xfrm>
            <a:off x="11727180" y="6279469"/>
            <a:ext cx="386162" cy="369332"/>
          </a:xfrm>
          <a:prstGeom prst="rect">
            <a:avLst/>
          </a:prstGeom>
          <a:noFill/>
        </p:spPr>
        <p:txBody>
          <a:bodyPr wrap="square" rtlCol="0">
            <a:spAutoFit/>
          </a:bodyPr>
          <a:lstStyle/>
          <a:p>
            <a:r>
              <a:rPr lang="en-US"/>
              <a:t>23</a:t>
            </a:r>
          </a:p>
        </p:txBody>
      </p:sp>
      <p:sp>
        <p:nvSpPr>
          <p:cNvPr id="8" name="TextBox 7">
            <a:extLst>
              <a:ext uri="{FF2B5EF4-FFF2-40B4-BE49-F238E27FC236}">
                <a16:creationId xmlns:a16="http://schemas.microsoft.com/office/drawing/2014/main" id="{02024570-2714-1152-34D8-662DBC712567}"/>
              </a:ext>
            </a:extLst>
          </p:cNvPr>
          <p:cNvSpPr txBox="1"/>
          <p:nvPr/>
        </p:nvSpPr>
        <p:spPr>
          <a:xfrm>
            <a:off x="4658747" y="6279469"/>
            <a:ext cx="2874505" cy="369332"/>
          </a:xfrm>
          <a:prstGeom prst="rect">
            <a:avLst/>
          </a:prstGeom>
          <a:noFill/>
        </p:spPr>
        <p:txBody>
          <a:bodyPr wrap="square" lIns="91440" tIns="45720" rIns="91440" bIns="45720" rtlCol="0" anchor="t">
            <a:spAutoFit/>
          </a:bodyPr>
          <a:lstStyle/>
          <a:p>
            <a:pPr algn="ctr"/>
            <a:r>
              <a:rPr lang="en-US" dirty="0"/>
              <a:t>Sachin</a:t>
            </a:r>
          </a:p>
        </p:txBody>
      </p:sp>
    </p:spTree>
    <p:extLst>
      <p:ext uri="{BB962C8B-B14F-4D97-AF65-F5344CB8AC3E}">
        <p14:creationId xmlns:p14="http://schemas.microsoft.com/office/powerpoint/2010/main" val="35781582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1D7A48-EC56-37AB-BA72-55E3E6EC9E2E}"/>
              </a:ext>
            </a:extLst>
          </p:cNvPr>
          <p:cNvPicPr>
            <a:picLocks noChangeAspect="1"/>
          </p:cNvPicPr>
          <p:nvPr/>
        </p:nvPicPr>
        <p:blipFill rotWithShape="1">
          <a:blip r:embed="rId2"/>
          <a:srcRect r="4208"/>
          <a:stretch/>
        </p:blipFill>
        <p:spPr>
          <a:xfrm>
            <a:off x="5091705" y="1531620"/>
            <a:ext cx="6440642" cy="4513251"/>
          </a:xfrm>
          <a:prstGeom prst="rect">
            <a:avLst/>
          </a:prstGeom>
          <a:ln>
            <a:solidFill>
              <a:srgbClr val="10414D"/>
            </a:solidFill>
          </a:ln>
        </p:spPr>
      </p:pic>
      <p:pic>
        <p:nvPicPr>
          <p:cNvPr id="5" name="Picture 4">
            <a:extLst>
              <a:ext uri="{FF2B5EF4-FFF2-40B4-BE49-F238E27FC236}">
                <a16:creationId xmlns:a16="http://schemas.microsoft.com/office/drawing/2014/main" id="{13DB1402-BCE9-5872-1455-352C47B3A8E4}"/>
              </a:ext>
            </a:extLst>
          </p:cNvPr>
          <p:cNvPicPr>
            <a:picLocks noChangeAspect="1"/>
          </p:cNvPicPr>
          <p:nvPr/>
        </p:nvPicPr>
        <p:blipFill>
          <a:blip r:embed="rId3"/>
          <a:stretch>
            <a:fillRect/>
          </a:stretch>
        </p:blipFill>
        <p:spPr>
          <a:xfrm>
            <a:off x="659653" y="2618740"/>
            <a:ext cx="4316703" cy="2312776"/>
          </a:xfrm>
          <a:prstGeom prst="rect">
            <a:avLst/>
          </a:prstGeom>
          <a:ln>
            <a:solidFill>
              <a:srgbClr val="10414D"/>
            </a:solidFill>
          </a:ln>
        </p:spPr>
      </p:pic>
      <p:sp>
        <p:nvSpPr>
          <p:cNvPr id="8" name="TextBox 7">
            <a:extLst>
              <a:ext uri="{FF2B5EF4-FFF2-40B4-BE49-F238E27FC236}">
                <a16:creationId xmlns:a16="http://schemas.microsoft.com/office/drawing/2014/main" id="{2DE3D2AE-E98D-629B-99A6-05B56DDFDE34}"/>
              </a:ext>
            </a:extLst>
          </p:cNvPr>
          <p:cNvSpPr txBox="1"/>
          <p:nvPr/>
        </p:nvSpPr>
        <p:spPr>
          <a:xfrm>
            <a:off x="3692976" y="267409"/>
            <a:ext cx="4479111" cy="646331"/>
          </a:xfrm>
          <a:prstGeom prst="rect">
            <a:avLst/>
          </a:prstGeom>
          <a:noFill/>
        </p:spPr>
        <p:txBody>
          <a:bodyPr wrap="none" rtlCol="0">
            <a:spAutoFit/>
          </a:bodyPr>
          <a:lstStyle/>
          <a:p>
            <a:pPr algn="ctr"/>
            <a:r>
              <a:rPr lang="en-US" sz="3600" b="1">
                <a:solidFill>
                  <a:schemeClr val="tx2"/>
                </a:solidFill>
                <a:latin typeface="Poppins" panose="00000500000000000000" pitchFamily="2" charset="0"/>
                <a:cs typeface="Poppins" panose="00000500000000000000" pitchFamily="2" charset="0"/>
              </a:rPr>
              <a:t>Visual Exploration</a:t>
            </a:r>
          </a:p>
        </p:txBody>
      </p:sp>
      <p:sp>
        <p:nvSpPr>
          <p:cNvPr id="4" name="TextBox 3">
            <a:extLst>
              <a:ext uri="{FF2B5EF4-FFF2-40B4-BE49-F238E27FC236}">
                <a16:creationId xmlns:a16="http://schemas.microsoft.com/office/drawing/2014/main" id="{B315363A-006A-2597-E917-4CA44D13B637}"/>
              </a:ext>
            </a:extLst>
          </p:cNvPr>
          <p:cNvSpPr txBox="1"/>
          <p:nvPr/>
        </p:nvSpPr>
        <p:spPr>
          <a:xfrm>
            <a:off x="11727180" y="6279469"/>
            <a:ext cx="386162" cy="369332"/>
          </a:xfrm>
          <a:prstGeom prst="rect">
            <a:avLst/>
          </a:prstGeom>
          <a:noFill/>
        </p:spPr>
        <p:txBody>
          <a:bodyPr wrap="square" rtlCol="0">
            <a:spAutoFit/>
          </a:bodyPr>
          <a:lstStyle/>
          <a:p>
            <a:r>
              <a:rPr lang="en-US"/>
              <a:t>24</a:t>
            </a:r>
          </a:p>
        </p:txBody>
      </p:sp>
      <p:sp>
        <p:nvSpPr>
          <p:cNvPr id="7" name="TextBox 6">
            <a:extLst>
              <a:ext uri="{FF2B5EF4-FFF2-40B4-BE49-F238E27FC236}">
                <a16:creationId xmlns:a16="http://schemas.microsoft.com/office/drawing/2014/main" id="{A3F6D6E2-FC89-52A7-6C65-D69AE16F2A08}"/>
              </a:ext>
            </a:extLst>
          </p:cNvPr>
          <p:cNvSpPr txBox="1"/>
          <p:nvPr/>
        </p:nvSpPr>
        <p:spPr>
          <a:xfrm>
            <a:off x="4658747" y="6279469"/>
            <a:ext cx="2874505" cy="369332"/>
          </a:xfrm>
          <a:prstGeom prst="rect">
            <a:avLst/>
          </a:prstGeom>
          <a:noFill/>
        </p:spPr>
        <p:txBody>
          <a:bodyPr wrap="square" lIns="91440" tIns="45720" rIns="91440" bIns="45720" rtlCol="0" anchor="t">
            <a:spAutoFit/>
          </a:bodyPr>
          <a:lstStyle/>
          <a:p>
            <a:pPr algn="ctr"/>
            <a:r>
              <a:rPr lang="en-US" dirty="0"/>
              <a:t>Sachin</a:t>
            </a:r>
          </a:p>
        </p:txBody>
      </p:sp>
    </p:spTree>
    <p:extLst>
      <p:ext uri="{BB962C8B-B14F-4D97-AF65-F5344CB8AC3E}">
        <p14:creationId xmlns:p14="http://schemas.microsoft.com/office/powerpoint/2010/main" val="23446944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4CF026E-8CF0-3073-E31A-7F80CC873161}"/>
              </a:ext>
            </a:extLst>
          </p:cNvPr>
          <p:cNvSpPr txBox="1"/>
          <p:nvPr/>
        </p:nvSpPr>
        <p:spPr>
          <a:xfrm>
            <a:off x="1817916" y="2866713"/>
            <a:ext cx="7081344" cy="1323439"/>
          </a:xfrm>
          <a:prstGeom prst="rect">
            <a:avLst/>
          </a:prstGeom>
          <a:noFill/>
        </p:spPr>
        <p:txBody>
          <a:bodyPr wrap="square" lIns="91440" tIns="45720" rIns="91440" bIns="45720" rtlCol="0" anchor="t">
            <a:spAutoFit/>
          </a:bodyPr>
          <a:lstStyle/>
          <a:p>
            <a:pPr algn="ctr"/>
            <a:r>
              <a:rPr lang="en-US" sz="4000" b="1">
                <a:solidFill>
                  <a:schemeClr val="tx2"/>
                </a:solidFill>
                <a:latin typeface="Poppins"/>
                <a:cs typeface="Poppins"/>
              </a:rPr>
              <a:t>DATA ANALYSIS AND VISUALIZATIONS</a:t>
            </a:r>
            <a:endParaRPr lang="en-US" sz="4000" b="1">
              <a:solidFill>
                <a:schemeClr val="tx2"/>
              </a:solidFill>
              <a:latin typeface="Poppins" pitchFamily="2" charset="77"/>
              <a:cs typeface="Poppins" pitchFamily="2" charset="77"/>
            </a:endParaRPr>
          </a:p>
        </p:txBody>
      </p:sp>
      <p:pic>
        <p:nvPicPr>
          <p:cNvPr id="3" name="Picture 2" descr="A black and white line drawing of a graph on a computer monitor&#10;&#10;Description automatically generated">
            <a:extLst>
              <a:ext uri="{FF2B5EF4-FFF2-40B4-BE49-F238E27FC236}">
                <a16:creationId xmlns:a16="http://schemas.microsoft.com/office/drawing/2014/main" id="{C55B827E-83DD-37D2-BCC6-D086231FDE51}"/>
              </a:ext>
            </a:extLst>
          </p:cNvPr>
          <p:cNvPicPr>
            <a:picLocks noChangeAspect="1"/>
          </p:cNvPicPr>
          <p:nvPr/>
        </p:nvPicPr>
        <p:blipFill>
          <a:blip r:embed="rId2">
            <a:duotone>
              <a:prstClr val="black"/>
              <a:srgbClr val="10414D">
                <a:tint val="45000"/>
                <a:satMod val="400000"/>
              </a:srgbClr>
            </a:duotone>
          </a:blip>
          <a:stretch>
            <a:fillRect/>
          </a:stretch>
        </p:blipFill>
        <p:spPr>
          <a:xfrm>
            <a:off x="7818212" y="2495413"/>
            <a:ext cx="2425383" cy="1973341"/>
          </a:xfrm>
          <a:prstGeom prst="rect">
            <a:avLst/>
          </a:prstGeom>
        </p:spPr>
      </p:pic>
      <p:sp>
        <p:nvSpPr>
          <p:cNvPr id="4" name="TextBox 3">
            <a:extLst>
              <a:ext uri="{FF2B5EF4-FFF2-40B4-BE49-F238E27FC236}">
                <a16:creationId xmlns:a16="http://schemas.microsoft.com/office/drawing/2014/main" id="{721D61F3-07BE-B6F0-5337-A77F957B00F2}"/>
              </a:ext>
            </a:extLst>
          </p:cNvPr>
          <p:cNvSpPr txBox="1"/>
          <p:nvPr/>
        </p:nvSpPr>
        <p:spPr>
          <a:xfrm>
            <a:off x="4658747" y="6417500"/>
            <a:ext cx="2874505" cy="369332"/>
          </a:xfrm>
          <a:prstGeom prst="rect">
            <a:avLst/>
          </a:prstGeom>
          <a:noFill/>
        </p:spPr>
        <p:txBody>
          <a:bodyPr wrap="square" rtlCol="0">
            <a:spAutoFit/>
          </a:bodyPr>
          <a:lstStyle/>
          <a:p>
            <a:pPr algn="ctr"/>
            <a:r>
              <a:rPr lang="en-US" dirty="0"/>
              <a:t>Soumya Shah</a:t>
            </a:r>
          </a:p>
        </p:txBody>
      </p:sp>
    </p:spTree>
    <p:extLst>
      <p:ext uri="{BB962C8B-B14F-4D97-AF65-F5344CB8AC3E}">
        <p14:creationId xmlns:p14="http://schemas.microsoft.com/office/powerpoint/2010/main" val="22365989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828AAE9-C33D-C159-2B96-09F7B95B389D}"/>
              </a:ext>
            </a:extLst>
          </p:cNvPr>
          <p:cNvSpPr txBox="1"/>
          <p:nvPr/>
        </p:nvSpPr>
        <p:spPr>
          <a:xfrm>
            <a:off x="2231836" y="267409"/>
            <a:ext cx="7401385" cy="646331"/>
          </a:xfrm>
          <a:prstGeom prst="rect">
            <a:avLst/>
          </a:prstGeom>
          <a:noFill/>
        </p:spPr>
        <p:txBody>
          <a:bodyPr wrap="none" rtlCol="0">
            <a:spAutoFit/>
          </a:bodyPr>
          <a:lstStyle/>
          <a:p>
            <a:pPr algn="ctr"/>
            <a:r>
              <a:rPr lang="en-US" sz="3600" b="1">
                <a:solidFill>
                  <a:schemeClr val="tx2"/>
                </a:solidFill>
                <a:latin typeface="Poppins" panose="00000500000000000000" pitchFamily="2" charset="0"/>
                <a:cs typeface="Poppins" panose="00000500000000000000" pitchFamily="2" charset="0"/>
              </a:rPr>
              <a:t>Data Analysis &amp; Visualizations</a:t>
            </a:r>
          </a:p>
        </p:txBody>
      </p:sp>
      <p:sp>
        <p:nvSpPr>
          <p:cNvPr id="2" name="TextBox 1">
            <a:extLst>
              <a:ext uri="{FF2B5EF4-FFF2-40B4-BE49-F238E27FC236}">
                <a16:creationId xmlns:a16="http://schemas.microsoft.com/office/drawing/2014/main" id="{7446B085-8256-0394-1DFB-331F850A5948}"/>
              </a:ext>
            </a:extLst>
          </p:cNvPr>
          <p:cNvSpPr txBox="1"/>
          <p:nvPr/>
        </p:nvSpPr>
        <p:spPr>
          <a:xfrm>
            <a:off x="4658747" y="6417500"/>
            <a:ext cx="2874505" cy="369332"/>
          </a:xfrm>
          <a:prstGeom prst="rect">
            <a:avLst/>
          </a:prstGeom>
          <a:noFill/>
        </p:spPr>
        <p:txBody>
          <a:bodyPr wrap="square" rtlCol="0">
            <a:spAutoFit/>
          </a:bodyPr>
          <a:lstStyle/>
          <a:p>
            <a:pPr algn="ctr"/>
            <a:r>
              <a:rPr lang="en-US" dirty="0"/>
              <a:t>Soumya Shah</a:t>
            </a:r>
          </a:p>
        </p:txBody>
      </p:sp>
      <p:sp>
        <p:nvSpPr>
          <p:cNvPr id="3" name="Rectangle: Rounded Corners 2">
            <a:extLst>
              <a:ext uri="{FF2B5EF4-FFF2-40B4-BE49-F238E27FC236}">
                <a16:creationId xmlns:a16="http://schemas.microsoft.com/office/drawing/2014/main" id="{7D0168E2-765C-18A9-4BB6-6A9624D2F80B}"/>
              </a:ext>
            </a:extLst>
          </p:cNvPr>
          <p:cNvSpPr/>
          <p:nvPr/>
        </p:nvSpPr>
        <p:spPr>
          <a:xfrm>
            <a:off x="686976" y="1641002"/>
            <a:ext cx="2672888" cy="3428709"/>
          </a:xfrm>
          <a:prstGeom prst="roundRect">
            <a:avLst/>
          </a:prstGeom>
          <a:solidFill>
            <a:schemeClr val="bg2">
              <a:lumMod val="9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995C8EB5-FEAF-CE89-12A7-640321D15D4E}"/>
              </a:ext>
            </a:extLst>
          </p:cNvPr>
          <p:cNvSpPr txBox="1"/>
          <p:nvPr/>
        </p:nvSpPr>
        <p:spPr>
          <a:xfrm>
            <a:off x="779140" y="2849784"/>
            <a:ext cx="2488557" cy="1815882"/>
          </a:xfrm>
          <a:prstGeom prst="rect">
            <a:avLst/>
          </a:prstGeom>
          <a:noFill/>
        </p:spPr>
        <p:txBody>
          <a:bodyPr wrap="square" lIns="91440" tIns="45720" rIns="91440" bIns="45720" rtlCol="0" anchor="t">
            <a:spAutoFit/>
          </a:bodyPr>
          <a:lstStyle/>
          <a:p>
            <a:pPr marL="285750" indent="-285750">
              <a:buFont typeface="Arial" panose="020B0604020202020204" pitchFamily="34" charset="0"/>
              <a:buChar char="•"/>
            </a:pPr>
            <a:r>
              <a:rPr lang="en-US" sz="1400">
                <a:latin typeface="Poppins" panose="00000500000000000000" pitchFamily="2" charset="0"/>
                <a:cs typeface="Poppins" panose="00000500000000000000" pitchFamily="2" charset="0"/>
              </a:rPr>
              <a:t>Identification of top-performing doctors by analyzing recovery ratios</a:t>
            </a:r>
          </a:p>
          <a:p>
            <a:endParaRPr lang="en-US" sz="1400">
              <a:latin typeface="Poppins" panose="00000500000000000000" pitchFamily="2" charset="0"/>
              <a:cs typeface="Poppins" panose="00000500000000000000" pitchFamily="2" charset="0"/>
            </a:endParaRPr>
          </a:p>
          <a:p>
            <a:pPr marL="285750" indent="-285750">
              <a:buFont typeface="Arial" panose="020B0604020202020204" pitchFamily="34" charset="0"/>
              <a:buChar char="•"/>
            </a:pPr>
            <a:r>
              <a:rPr lang="en-IN" sz="1400">
                <a:latin typeface="Poppins" panose="00000500000000000000" pitchFamily="2" charset="0"/>
                <a:cs typeface="Poppins" panose="00000500000000000000" pitchFamily="2" charset="0"/>
              </a:rPr>
              <a:t>Analytical view into Cost of treatment per doctor</a:t>
            </a:r>
          </a:p>
        </p:txBody>
      </p:sp>
      <p:pic>
        <p:nvPicPr>
          <p:cNvPr id="11" name="Picture 10">
            <a:extLst>
              <a:ext uri="{FF2B5EF4-FFF2-40B4-BE49-F238E27FC236}">
                <a16:creationId xmlns:a16="http://schemas.microsoft.com/office/drawing/2014/main" id="{2A346FE0-6E6C-6596-FFC3-9A1429B83A93}"/>
              </a:ext>
            </a:extLst>
          </p:cNvPr>
          <p:cNvPicPr>
            <a:picLocks noChangeAspect="1"/>
          </p:cNvPicPr>
          <p:nvPr/>
        </p:nvPicPr>
        <p:blipFill>
          <a:blip r:embed="rId3"/>
          <a:stretch>
            <a:fillRect/>
          </a:stretch>
        </p:blipFill>
        <p:spPr>
          <a:xfrm>
            <a:off x="1653029" y="1904448"/>
            <a:ext cx="740780" cy="740780"/>
          </a:xfrm>
          <a:prstGeom prst="rect">
            <a:avLst/>
          </a:prstGeom>
        </p:spPr>
      </p:pic>
      <p:sp>
        <p:nvSpPr>
          <p:cNvPr id="4" name="TextBox 3">
            <a:extLst>
              <a:ext uri="{FF2B5EF4-FFF2-40B4-BE49-F238E27FC236}">
                <a16:creationId xmlns:a16="http://schemas.microsoft.com/office/drawing/2014/main" id="{F79869E9-50AB-4F60-A3A1-A9109A4CEA65}"/>
              </a:ext>
            </a:extLst>
          </p:cNvPr>
          <p:cNvSpPr txBox="1"/>
          <p:nvPr/>
        </p:nvSpPr>
        <p:spPr>
          <a:xfrm>
            <a:off x="11727180" y="6279469"/>
            <a:ext cx="386162" cy="369332"/>
          </a:xfrm>
          <a:prstGeom prst="rect">
            <a:avLst/>
          </a:prstGeom>
          <a:noFill/>
        </p:spPr>
        <p:txBody>
          <a:bodyPr wrap="square" rtlCol="0">
            <a:spAutoFit/>
          </a:bodyPr>
          <a:lstStyle/>
          <a:p>
            <a:r>
              <a:rPr lang="en-US"/>
              <a:t>26</a:t>
            </a:r>
          </a:p>
        </p:txBody>
      </p:sp>
      <p:pic>
        <p:nvPicPr>
          <p:cNvPr id="7" name="Picture 6">
            <a:extLst>
              <a:ext uri="{FF2B5EF4-FFF2-40B4-BE49-F238E27FC236}">
                <a16:creationId xmlns:a16="http://schemas.microsoft.com/office/drawing/2014/main" id="{03DCA920-86BC-EF31-94A3-3CD6827BF1F9}"/>
              </a:ext>
            </a:extLst>
          </p:cNvPr>
          <p:cNvPicPr>
            <a:picLocks noChangeAspect="1"/>
          </p:cNvPicPr>
          <p:nvPr/>
        </p:nvPicPr>
        <p:blipFill>
          <a:blip r:embed="rId4"/>
          <a:stretch>
            <a:fillRect/>
          </a:stretch>
        </p:blipFill>
        <p:spPr>
          <a:xfrm>
            <a:off x="3493339" y="903592"/>
            <a:ext cx="8139861" cy="5386037"/>
          </a:xfrm>
          <a:prstGeom prst="rect">
            <a:avLst/>
          </a:prstGeom>
        </p:spPr>
      </p:pic>
    </p:spTree>
    <p:extLst>
      <p:ext uri="{BB962C8B-B14F-4D97-AF65-F5344CB8AC3E}">
        <p14:creationId xmlns:p14="http://schemas.microsoft.com/office/powerpoint/2010/main" val="19504832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0AACD81-98B9-18F1-7C7D-A5FEE4A28FD1}"/>
              </a:ext>
            </a:extLst>
          </p:cNvPr>
          <p:cNvSpPr txBox="1"/>
          <p:nvPr/>
        </p:nvSpPr>
        <p:spPr>
          <a:xfrm>
            <a:off x="2231836" y="267409"/>
            <a:ext cx="7401385" cy="646331"/>
          </a:xfrm>
          <a:prstGeom prst="rect">
            <a:avLst/>
          </a:prstGeom>
          <a:noFill/>
        </p:spPr>
        <p:txBody>
          <a:bodyPr wrap="none" rtlCol="0">
            <a:spAutoFit/>
          </a:bodyPr>
          <a:lstStyle/>
          <a:p>
            <a:pPr algn="ctr"/>
            <a:r>
              <a:rPr lang="en-US" sz="3600" b="1">
                <a:solidFill>
                  <a:schemeClr val="tx2"/>
                </a:solidFill>
                <a:latin typeface="Poppins" panose="00000500000000000000" pitchFamily="2" charset="0"/>
                <a:cs typeface="Poppins" panose="00000500000000000000" pitchFamily="2" charset="0"/>
              </a:rPr>
              <a:t>Data Analysis &amp; Visualizations</a:t>
            </a:r>
          </a:p>
        </p:txBody>
      </p:sp>
      <p:pic>
        <p:nvPicPr>
          <p:cNvPr id="9" name="Picture 8">
            <a:extLst>
              <a:ext uri="{FF2B5EF4-FFF2-40B4-BE49-F238E27FC236}">
                <a16:creationId xmlns:a16="http://schemas.microsoft.com/office/drawing/2014/main" id="{B25EE3AA-0048-A461-0228-93937023AE17}"/>
              </a:ext>
            </a:extLst>
          </p:cNvPr>
          <p:cNvPicPr>
            <a:picLocks noChangeAspect="1"/>
          </p:cNvPicPr>
          <p:nvPr/>
        </p:nvPicPr>
        <p:blipFill>
          <a:blip r:embed="rId3"/>
          <a:stretch>
            <a:fillRect/>
          </a:stretch>
        </p:blipFill>
        <p:spPr>
          <a:xfrm>
            <a:off x="3483980" y="1261563"/>
            <a:ext cx="8160286" cy="4563016"/>
          </a:xfrm>
          <a:prstGeom prst="rect">
            <a:avLst/>
          </a:prstGeom>
        </p:spPr>
      </p:pic>
      <p:sp>
        <p:nvSpPr>
          <p:cNvPr id="13" name="TextBox 12">
            <a:extLst>
              <a:ext uri="{FF2B5EF4-FFF2-40B4-BE49-F238E27FC236}">
                <a16:creationId xmlns:a16="http://schemas.microsoft.com/office/drawing/2014/main" id="{D95D2BAC-0FA4-E385-9B84-CFDFB82547F9}"/>
              </a:ext>
            </a:extLst>
          </p:cNvPr>
          <p:cNvSpPr txBox="1"/>
          <p:nvPr/>
        </p:nvSpPr>
        <p:spPr>
          <a:xfrm>
            <a:off x="4658747" y="6405925"/>
            <a:ext cx="2874505" cy="369332"/>
          </a:xfrm>
          <a:prstGeom prst="rect">
            <a:avLst/>
          </a:prstGeom>
          <a:noFill/>
        </p:spPr>
        <p:txBody>
          <a:bodyPr wrap="square" rtlCol="0">
            <a:spAutoFit/>
          </a:bodyPr>
          <a:lstStyle/>
          <a:p>
            <a:pPr algn="ctr"/>
            <a:r>
              <a:rPr lang="en-US"/>
              <a:t>Soumya Shah</a:t>
            </a:r>
          </a:p>
        </p:txBody>
      </p:sp>
      <p:sp>
        <p:nvSpPr>
          <p:cNvPr id="17" name="Rectangle: Rounded Corners 16">
            <a:extLst>
              <a:ext uri="{FF2B5EF4-FFF2-40B4-BE49-F238E27FC236}">
                <a16:creationId xmlns:a16="http://schemas.microsoft.com/office/drawing/2014/main" id="{D41B87BE-A534-3C69-6EA9-23E1D989E808}"/>
              </a:ext>
            </a:extLst>
          </p:cNvPr>
          <p:cNvSpPr/>
          <p:nvPr/>
        </p:nvSpPr>
        <p:spPr>
          <a:xfrm>
            <a:off x="679911" y="1551009"/>
            <a:ext cx="2672888" cy="4263410"/>
          </a:xfrm>
          <a:prstGeom prst="roundRect">
            <a:avLst/>
          </a:prstGeom>
          <a:solidFill>
            <a:schemeClr val="bg2">
              <a:lumMod val="9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a:extLst>
              <a:ext uri="{FF2B5EF4-FFF2-40B4-BE49-F238E27FC236}">
                <a16:creationId xmlns:a16="http://schemas.microsoft.com/office/drawing/2014/main" id="{03D26B1D-7E7C-F37E-4CF0-3106831A2CD1}"/>
              </a:ext>
            </a:extLst>
          </p:cNvPr>
          <p:cNvPicPr>
            <a:picLocks noChangeAspect="1"/>
          </p:cNvPicPr>
          <p:nvPr/>
        </p:nvPicPr>
        <p:blipFill>
          <a:blip r:embed="rId4"/>
          <a:stretch>
            <a:fillRect/>
          </a:stretch>
        </p:blipFill>
        <p:spPr>
          <a:xfrm>
            <a:off x="1645965" y="1693559"/>
            <a:ext cx="740780" cy="740780"/>
          </a:xfrm>
          <a:prstGeom prst="rect">
            <a:avLst/>
          </a:prstGeom>
        </p:spPr>
      </p:pic>
      <p:sp>
        <p:nvSpPr>
          <p:cNvPr id="6" name="TextBox 5">
            <a:extLst>
              <a:ext uri="{FF2B5EF4-FFF2-40B4-BE49-F238E27FC236}">
                <a16:creationId xmlns:a16="http://schemas.microsoft.com/office/drawing/2014/main" id="{B3CAFB08-06A6-B66C-B5F8-89D56B4D9DCF}"/>
              </a:ext>
            </a:extLst>
          </p:cNvPr>
          <p:cNvSpPr txBox="1"/>
          <p:nvPr/>
        </p:nvSpPr>
        <p:spPr>
          <a:xfrm>
            <a:off x="679911" y="2596743"/>
            <a:ext cx="2488557" cy="2677656"/>
          </a:xfrm>
          <a:prstGeom prst="rect">
            <a:avLst/>
          </a:prstGeom>
          <a:noFill/>
        </p:spPr>
        <p:txBody>
          <a:bodyPr wrap="square" rtlCol="0">
            <a:spAutoFit/>
          </a:bodyPr>
          <a:lstStyle/>
          <a:p>
            <a:pPr marL="285750" indent="-285750">
              <a:buFont typeface="Arial" panose="020B0604020202020204" pitchFamily="34" charset="0"/>
              <a:buChar char="•"/>
            </a:pPr>
            <a:r>
              <a:rPr lang="en-US" sz="1400">
                <a:latin typeface="Poppins" panose="00000500000000000000" pitchFamily="2" charset="0"/>
                <a:cs typeface="Poppins" panose="00000500000000000000" pitchFamily="2" charset="0"/>
              </a:rPr>
              <a:t>Displaying patient load per city</a:t>
            </a:r>
          </a:p>
          <a:p>
            <a:endParaRPr lang="en-US" sz="1400">
              <a:latin typeface="Poppins" panose="00000500000000000000" pitchFamily="2" charset="0"/>
              <a:cs typeface="Poppins" panose="00000500000000000000" pitchFamily="2" charset="0"/>
            </a:endParaRPr>
          </a:p>
          <a:p>
            <a:pPr marL="285750" indent="-285750">
              <a:buFont typeface="Arial" panose="020B0604020202020204" pitchFamily="34" charset="0"/>
              <a:buChar char="•"/>
            </a:pPr>
            <a:r>
              <a:rPr lang="en-US" sz="1400">
                <a:latin typeface="Poppins" panose="00000500000000000000" pitchFamily="2" charset="0"/>
                <a:cs typeface="Poppins" panose="00000500000000000000" pitchFamily="2" charset="0"/>
              </a:rPr>
              <a:t>Visual breakdown of patient distribution by medical condition</a:t>
            </a:r>
          </a:p>
          <a:p>
            <a:pPr marL="285750" indent="-285750">
              <a:buFont typeface="Arial" panose="020B0604020202020204" pitchFamily="34" charset="0"/>
              <a:buChar char="•"/>
            </a:pPr>
            <a:endParaRPr lang="en-US" sz="1400">
              <a:latin typeface="Poppins" panose="00000500000000000000" pitchFamily="2" charset="0"/>
              <a:cs typeface="Poppins" panose="00000500000000000000" pitchFamily="2" charset="0"/>
            </a:endParaRPr>
          </a:p>
          <a:p>
            <a:pPr marL="285750" indent="-285750">
              <a:buFont typeface="Arial" panose="020B0604020202020204" pitchFamily="34" charset="0"/>
              <a:buChar char="•"/>
            </a:pPr>
            <a:r>
              <a:rPr lang="en-US" sz="1400">
                <a:latin typeface="Poppins" panose="00000500000000000000" pitchFamily="2" charset="0"/>
                <a:cs typeface="Poppins" panose="00000500000000000000" pitchFamily="2" charset="0"/>
              </a:rPr>
              <a:t>Identifying the maximum age range for patients per city and medical condition</a:t>
            </a:r>
            <a:endParaRPr lang="en-IN" sz="1400">
              <a:latin typeface="Poppins" panose="00000500000000000000" pitchFamily="2" charset="0"/>
              <a:cs typeface="Poppins" panose="00000500000000000000" pitchFamily="2" charset="0"/>
            </a:endParaRPr>
          </a:p>
        </p:txBody>
      </p:sp>
      <p:sp>
        <p:nvSpPr>
          <p:cNvPr id="2" name="TextBox 1">
            <a:extLst>
              <a:ext uri="{FF2B5EF4-FFF2-40B4-BE49-F238E27FC236}">
                <a16:creationId xmlns:a16="http://schemas.microsoft.com/office/drawing/2014/main" id="{E017D7A4-7BEF-1AB5-DB48-099E5413F6DC}"/>
              </a:ext>
            </a:extLst>
          </p:cNvPr>
          <p:cNvSpPr txBox="1"/>
          <p:nvPr/>
        </p:nvSpPr>
        <p:spPr>
          <a:xfrm>
            <a:off x="11727180" y="6279469"/>
            <a:ext cx="386162" cy="369332"/>
          </a:xfrm>
          <a:prstGeom prst="rect">
            <a:avLst/>
          </a:prstGeom>
          <a:noFill/>
        </p:spPr>
        <p:txBody>
          <a:bodyPr wrap="square" rtlCol="0">
            <a:spAutoFit/>
          </a:bodyPr>
          <a:lstStyle/>
          <a:p>
            <a:r>
              <a:rPr lang="en-US"/>
              <a:t>27</a:t>
            </a:r>
          </a:p>
        </p:txBody>
      </p:sp>
    </p:spTree>
    <p:extLst>
      <p:ext uri="{BB962C8B-B14F-4D97-AF65-F5344CB8AC3E}">
        <p14:creationId xmlns:p14="http://schemas.microsoft.com/office/powerpoint/2010/main" val="26391309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7CF3268-86EB-85DD-7CAD-E22F8D9D6A04}"/>
              </a:ext>
            </a:extLst>
          </p:cNvPr>
          <p:cNvSpPr txBox="1"/>
          <p:nvPr/>
        </p:nvSpPr>
        <p:spPr>
          <a:xfrm>
            <a:off x="2231836" y="267409"/>
            <a:ext cx="7401385" cy="646331"/>
          </a:xfrm>
          <a:prstGeom prst="rect">
            <a:avLst/>
          </a:prstGeom>
          <a:noFill/>
        </p:spPr>
        <p:txBody>
          <a:bodyPr wrap="none" rtlCol="0">
            <a:spAutoFit/>
          </a:bodyPr>
          <a:lstStyle/>
          <a:p>
            <a:pPr algn="ctr"/>
            <a:r>
              <a:rPr lang="en-US" sz="3600" b="1">
                <a:solidFill>
                  <a:schemeClr val="tx2"/>
                </a:solidFill>
                <a:latin typeface="Poppins" panose="00000500000000000000" pitchFamily="2" charset="0"/>
                <a:cs typeface="Poppins" panose="00000500000000000000" pitchFamily="2" charset="0"/>
              </a:rPr>
              <a:t>Data Analysis &amp; Visualizations</a:t>
            </a:r>
          </a:p>
        </p:txBody>
      </p:sp>
      <p:sp>
        <p:nvSpPr>
          <p:cNvPr id="8" name="TextBox 7">
            <a:extLst>
              <a:ext uri="{FF2B5EF4-FFF2-40B4-BE49-F238E27FC236}">
                <a16:creationId xmlns:a16="http://schemas.microsoft.com/office/drawing/2014/main" id="{6D6856C6-274E-7D00-4CF5-52C5761DB66E}"/>
              </a:ext>
            </a:extLst>
          </p:cNvPr>
          <p:cNvSpPr txBox="1"/>
          <p:nvPr/>
        </p:nvSpPr>
        <p:spPr>
          <a:xfrm>
            <a:off x="4658747" y="6405925"/>
            <a:ext cx="2874505" cy="369332"/>
          </a:xfrm>
          <a:prstGeom prst="rect">
            <a:avLst/>
          </a:prstGeom>
          <a:noFill/>
        </p:spPr>
        <p:txBody>
          <a:bodyPr wrap="square" rtlCol="0">
            <a:spAutoFit/>
          </a:bodyPr>
          <a:lstStyle/>
          <a:p>
            <a:pPr algn="ctr"/>
            <a:r>
              <a:rPr lang="en-US"/>
              <a:t>Soumya Shah</a:t>
            </a:r>
          </a:p>
        </p:txBody>
      </p:sp>
      <p:sp>
        <p:nvSpPr>
          <p:cNvPr id="9" name="Rectangle: Rounded Corners 8">
            <a:extLst>
              <a:ext uri="{FF2B5EF4-FFF2-40B4-BE49-F238E27FC236}">
                <a16:creationId xmlns:a16="http://schemas.microsoft.com/office/drawing/2014/main" id="{D6A9E7DE-12FB-F532-DE07-43C003D6E2D1}"/>
              </a:ext>
            </a:extLst>
          </p:cNvPr>
          <p:cNvSpPr/>
          <p:nvPr/>
        </p:nvSpPr>
        <p:spPr>
          <a:xfrm>
            <a:off x="659957" y="2099249"/>
            <a:ext cx="2334362" cy="3240911"/>
          </a:xfrm>
          <a:prstGeom prst="roundRect">
            <a:avLst/>
          </a:prstGeom>
          <a:solidFill>
            <a:schemeClr val="bg2">
              <a:lumMod val="9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723CFB1B-2DDE-4722-5A5F-62EDCF1572EE}"/>
              </a:ext>
            </a:extLst>
          </p:cNvPr>
          <p:cNvSpPr txBox="1"/>
          <p:nvPr/>
        </p:nvSpPr>
        <p:spPr>
          <a:xfrm>
            <a:off x="713805" y="3177810"/>
            <a:ext cx="2334362" cy="1600438"/>
          </a:xfrm>
          <a:prstGeom prst="rect">
            <a:avLst/>
          </a:prstGeom>
          <a:noFill/>
        </p:spPr>
        <p:txBody>
          <a:bodyPr wrap="square" rtlCol="0">
            <a:spAutoFit/>
          </a:bodyPr>
          <a:lstStyle/>
          <a:p>
            <a:pPr marL="285750" indent="-285750">
              <a:buFont typeface="Arial" panose="020B0604020202020204" pitchFamily="34" charset="0"/>
              <a:buChar char="•"/>
            </a:pPr>
            <a:r>
              <a:rPr lang="en-US" sz="1400">
                <a:latin typeface="Poppins" panose="00000500000000000000" pitchFamily="2" charset="0"/>
                <a:cs typeface="Poppins" panose="00000500000000000000" pitchFamily="2" charset="0"/>
              </a:rPr>
              <a:t>Aggregating critical data points providing a comprehensive profile of patient demographics and medical history.</a:t>
            </a:r>
            <a:endParaRPr lang="en-IN" sz="1400">
              <a:latin typeface="Poppins" panose="00000500000000000000" pitchFamily="2" charset="0"/>
              <a:cs typeface="Poppins" panose="00000500000000000000" pitchFamily="2" charset="0"/>
            </a:endParaRPr>
          </a:p>
        </p:txBody>
      </p:sp>
      <p:pic>
        <p:nvPicPr>
          <p:cNvPr id="10" name="Picture 9">
            <a:extLst>
              <a:ext uri="{FF2B5EF4-FFF2-40B4-BE49-F238E27FC236}">
                <a16:creationId xmlns:a16="http://schemas.microsoft.com/office/drawing/2014/main" id="{3F6A719E-2889-1721-432F-AB891DFF640F}"/>
              </a:ext>
            </a:extLst>
          </p:cNvPr>
          <p:cNvPicPr>
            <a:picLocks noChangeAspect="1"/>
          </p:cNvPicPr>
          <p:nvPr/>
        </p:nvPicPr>
        <p:blipFill>
          <a:blip r:embed="rId3"/>
          <a:stretch>
            <a:fillRect/>
          </a:stretch>
        </p:blipFill>
        <p:spPr>
          <a:xfrm>
            <a:off x="1456748" y="2268140"/>
            <a:ext cx="740780" cy="740780"/>
          </a:xfrm>
          <a:prstGeom prst="rect">
            <a:avLst/>
          </a:prstGeom>
        </p:spPr>
      </p:pic>
      <p:sp>
        <p:nvSpPr>
          <p:cNvPr id="2" name="TextBox 1">
            <a:extLst>
              <a:ext uri="{FF2B5EF4-FFF2-40B4-BE49-F238E27FC236}">
                <a16:creationId xmlns:a16="http://schemas.microsoft.com/office/drawing/2014/main" id="{57E109CC-729E-029E-76DB-44D30B9F400E}"/>
              </a:ext>
            </a:extLst>
          </p:cNvPr>
          <p:cNvSpPr txBox="1"/>
          <p:nvPr/>
        </p:nvSpPr>
        <p:spPr>
          <a:xfrm>
            <a:off x="11727180" y="6279469"/>
            <a:ext cx="386162" cy="369332"/>
          </a:xfrm>
          <a:prstGeom prst="rect">
            <a:avLst/>
          </a:prstGeom>
          <a:noFill/>
        </p:spPr>
        <p:txBody>
          <a:bodyPr wrap="square" rtlCol="0">
            <a:spAutoFit/>
          </a:bodyPr>
          <a:lstStyle/>
          <a:p>
            <a:r>
              <a:rPr lang="en-US"/>
              <a:t>28</a:t>
            </a:r>
          </a:p>
        </p:txBody>
      </p:sp>
      <p:pic>
        <p:nvPicPr>
          <p:cNvPr id="7" name="Picture 6">
            <a:extLst>
              <a:ext uri="{FF2B5EF4-FFF2-40B4-BE49-F238E27FC236}">
                <a16:creationId xmlns:a16="http://schemas.microsoft.com/office/drawing/2014/main" id="{3BA515DF-85CD-AC79-3502-A84AA61169BD}"/>
              </a:ext>
            </a:extLst>
          </p:cNvPr>
          <p:cNvPicPr>
            <a:picLocks noChangeAspect="1"/>
          </p:cNvPicPr>
          <p:nvPr/>
        </p:nvPicPr>
        <p:blipFill>
          <a:blip r:embed="rId4"/>
          <a:stretch>
            <a:fillRect/>
          </a:stretch>
        </p:blipFill>
        <p:spPr>
          <a:xfrm>
            <a:off x="3169178" y="1125248"/>
            <a:ext cx="8362865" cy="4816257"/>
          </a:xfrm>
          <a:prstGeom prst="rect">
            <a:avLst/>
          </a:prstGeom>
        </p:spPr>
      </p:pic>
    </p:spTree>
    <p:extLst>
      <p:ext uri="{BB962C8B-B14F-4D97-AF65-F5344CB8AC3E}">
        <p14:creationId xmlns:p14="http://schemas.microsoft.com/office/powerpoint/2010/main" val="417915487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52903FB7-0E33-6BC6-0D4C-8B19981B6933}"/>
              </a:ext>
            </a:extLst>
          </p:cNvPr>
          <p:cNvSpPr/>
          <p:nvPr/>
        </p:nvSpPr>
        <p:spPr>
          <a:xfrm>
            <a:off x="819723" y="1759352"/>
            <a:ext cx="2411459" cy="3565002"/>
          </a:xfrm>
          <a:prstGeom prst="roundRect">
            <a:avLst/>
          </a:prstGeom>
          <a:solidFill>
            <a:schemeClr val="bg2">
              <a:lumMod val="9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79F3D466-B22B-3503-1395-4ACAA4B289BF}"/>
              </a:ext>
            </a:extLst>
          </p:cNvPr>
          <p:cNvSpPr txBox="1"/>
          <p:nvPr/>
        </p:nvSpPr>
        <p:spPr>
          <a:xfrm>
            <a:off x="2231836" y="267409"/>
            <a:ext cx="7401385" cy="646331"/>
          </a:xfrm>
          <a:prstGeom prst="rect">
            <a:avLst/>
          </a:prstGeom>
          <a:noFill/>
        </p:spPr>
        <p:txBody>
          <a:bodyPr wrap="none" rtlCol="0">
            <a:spAutoFit/>
          </a:bodyPr>
          <a:lstStyle/>
          <a:p>
            <a:pPr algn="ctr"/>
            <a:r>
              <a:rPr lang="en-US" sz="3600" b="1">
                <a:solidFill>
                  <a:schemeClr val="tx2"/>
                </a:solidFill>
                <a:latin typeface="Poppins" panose="00000500000000000000" pitchFamily="2" charset="0"/>
                <a:cs typeface="Poppins" panose="00000500000000000000" pitchFamily="2" charset="0"/>
              </a:rPr>
              <a:t>Data Analysis &amp; Visualizations</a:t>
            </a:r>
          </a:p>
        </p:txBody>
      </p:sp>
      <p:sp>
        <p:nvSpPr>
          <p:cNvPr id="7" name="TextBox 6">
            <a:extLst>
              <a:ext uri="{FF2B5EF4-FFF2-40B4-BE49-F238E27FC236}">
                <a16:creationId xmlns:a16="http://schemas.microsoft.com/office/drawing/2014/main" id="{C3C035E7-70A2-8D13-F9AC-FA6EACE11A0D}"/>
              </a:ext>
            </a:extLst>
          </p:cNvPr>
          <p:cNvSpPr txBox="1"/>
          <p:nvPr/>
        </p:nvSpPr>
        <p:spPr>
          <a:xfrm>
            <a:off x="864476" y="2952703"/>
            <a:ext cx="2411459" cy="2031325"/>
          </a:xfrm>
          <a:prstGeom prst="rect">
            <a:avLst/>
          </a:prstGeom>
          <a:noFill/>
        </p:spPr>
        <p:txBody>
          <a:bodyPr wrap="square" rtlCol="0">
            <a:spAutoFit/>
          </a:bodyPr>
          <a:lstStyle/>
          <a:p>
            <a:pPr marL="285750" indent="-285750">
              <a:buFont typeface="Arial" panose="020B0604020202020204" pitchFamily="34" charset="0"/>
              <a:buChar char="•"/>
            </a:pPr>
            <a:r>
              <a:rPr lang="en-US" sz="1400">
                <a:latin typeface="Poppins" panose="00000500000000000000" pitchFamily="2" charset="0"/>
                <a:cs typeface="Poppins" panose="00000500000000000000" pitchFamily="2" charset="0"/>
              </a:rPr>
              <a:t>Relationship between billing amounts and patient volumes over time</a:t>
            </a:r>
          </a:p>
          <a:p>
            <a:endParaRPr lang="en-US" sz="1400">
              <a:latin typeface="Poppins" panose="00000500000000000000" pitchFamily="2" charset="0"/>
              <a:cs typeface="Poppins" panose="00000500000000000000" pitchFamily="2" charset="0"/>
            </a:endParaRPr>
          </a:p>
          <a:p>
            <a:pPr marL="285750" indent="-285750">
              <a:buFont typeface="Arial" panose="020B0604020202020204" pitchFamily="34" charset="0"/>
              <a:buChar char="•"/>
            </a:pPr>
            <a:r>
              <a:rPr lang="en-US" sz="1400">
                <a:latin typeface="Poppins" panose="00000500000000000000" pitchFamily="2" charset="0"/>
                <a:cs typeface="Poppins" panose="00000500000000000000" pitchFamily="2" charset="0"/>
              </a:rPr>
              <a:t>Highlights potential periods of high and low hospital utilization</a:t>
            </a:r>
            <a:endParaRPr lang="en-IN" sz="1400">
              <a:latin typeface="Poppins" panose="00000500000000000000" pitchFamily="2" charset="0"/>
              <a:cs typeface="Poppins" panose="00000500000000000000" pitchFamily="2" charset="0"/>
            </a:endParaRPr>
          </a:p>
        </p:txBody>
      </p:sp>
      <p:sp>
        <p:nvSpPr>
          <p:cNvPr id="8" name="TextBox 7">
            <a:extLst>
              <a:ext uri="{FF2B5EF4-FFF2-40B4-BE49-F238E27FC236}">
                <a16:creationId xmlns:a16="http://schemas.microsoft.com/office/drawing/2014/main" id="{B0AE5B0E-90DB-7D24-30C8-0D8E131015ED}"/>
              </a:ext>
            </a:extLst>
          </p:cNvPr>
          <p:cNvSpPr txBox="1"/>
          <p:nvPr/>
        </p:nvSpPr>
        <p:spPr>
          <a:xfrm>
            <a:off x="4658747" y="6405925"/>
            <a:ext cx="2874505" cy="369332"/>
          </a:xfrm>
          <a:prstGeom prst="rect">
            <a:avLst/>
          </a:prstGeom>
          <a:noFill/>
        </p:spPr>
        <p:txBody>
          <a:bodyPr wrap="square" rtlCol="0">
            <a:spAutoFit/>
          </a:bodyPr>
          <a:lstStyle/>
          <a:p>
            <a:pPr algn="ctr"/>
            <a:r>
              <a:rPr lang="en-US"/>
              <a:t>Soumya Shah</a:t>
            </a:r>
          </a:p>
        </p:txBody>
      </p:sp>
      <p:pic>
        <p:nvPicPr>
          <p:cNvPr id="10" name="Picture 9">
            <a:extLst>
              <a:ext uri="{FF2B5EF4-FFF2-40B4-BE49-F238E27FC236}">
                <a16:creationId xmlns:a16="http://schemas.microsoft.com/office/drawing/2014/main" id="{E422F470-64FF-138B-56B9-1E2A5C816339}"/>
              </a:ext>
            </a:extLst>
          </p:cNvPr>
          <p:cNvPicPr>
            <a:picLocks noChangeAspect="1"/>
          </p:cNvPicPr>
          <p:nvPr/>
        </p:nvPicPr>
        <p:blipFill>
          <a:blip r:embed="rId3"/>
          <a:stretch>
            <a:fillRect/>
          </a:stretch>
        </p:blipFill>
        <p:spPr>
          <a:xfrm>
            <a:off x="1655062" y="2053235"/>
            <a:ext cx="740780" cy="740780"/>
          </a:xfrm>
          <a:prstGeom prst="rect">
            <a:avLst/>
          </a:prstGeom>
        </p:spPr>
      </p:pic>
      <p:sp>
        <p:nvSpPr>
          <p:cNvPr id="2" name="TextBox 1">
            <a:extLst>
              <a:ext uri="{FF2B5EF4-FFF2-40B4-BE49-F238E27FC236}">
                <a16:creationId xmlns:a16="http://schemas.microsoft.com/office/drawing/2014/main" id="{405B122F-ADD6-67BE-4119-FEE584C2C078}"/>
              </a:ext>
            </a:extLst>
          </p:cNvPr>
          <p:cNvSpPr txBox="1"/>
          <p:nvPr/>
        </p:nvSpPr>
        <p:spPr>
          <a:xfrm>
            <a:off x="11727180" y="6279469"/>
            <a:ext cx="386162" cy="369332"/>
          </a:xfrm>
          <a:prstGeom prst="rect">
            <a:avLst/>
          </a:prstGeom>
          <a:noFill/>
        </p:spPr>
        <p:txBody>
          <a:bodyPr wrap="square" rtlCol="0">
            <a:spAutoFit/>
          </a:bodyPr>
          <a:lstStyle/>
          <a:p>
            <a:r>
              <a:rPr lang="en-US"/>
              <a:t>29</a:t>
            </a:r>
          </a:p>
        </p:txBody>
      </p:sp>
      <p:pic>
        <p:nvPicPr>
          <p:cNvPr id="5" name="Picture 4">
            <a:extLst>
              <a:ext uri="{FF2B5EF4-FFF2-40B4-BE49-F238E27FC236}">
                <a16:creationId xmlns:a16="http://schemas.microsoft.com/office/drawing/2014/main" id="{AA0F8E93-5AA6-9E55-6222-CC4C8079CA61}"/>
              </a:ext>
            </a:extLst>
          </p:cNvPr>
          <p:cNvPicPr>
            <a:picLocks noChangeAspect="1"/>
          </p:cNvPicPr>
          <p:nvPr/>
        </p:nvPicPr>
        <p:blipFill>
          <a:blip r:embed="rId4"/>
          <a:stretch>
            <a:fillRect/>
          </a:stretch>
        </p:blipFill>
        <p:spPr>
          <a:xfrm>
            <a:off x="3765243" y="878292"/>
            <a:ext cx="7238037" cy="5401177"/>
          </a:xfrm>
          <a:prstGeom prst="rect">
            <a:avLst/>
          </a:prstGeom>
        </p:spPr>
      </p:pic>
    </p:spTree>
    <p:extLst>
      <p:ext uri="{BB962C8B-B14F-4D97-AF65-F5344CB8AC3E}">
        <p14:creationId xmlns:p14="http://schemas.microsoft.com/office/powerpoint/2010/main" val="41998535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3BC6D75D-C2E6-4548-A3B3-8937EAA0D948}"/>
              </a:ext>
            </a:extLst>
          </p:cNvPr>
          <p:cNvSpPr/>
          <p:nvPr/>
        </p:nvSpPr>
        <p:spPr>
          <a:xfrm>
            <a:off x="2294264" y="2776280"/>
            <a:ext cx="6840342" cy="1209360"/>
          </a:xfrm>
          <a:prstGeom prst="roundRect">
            <a:avLst>
              <a:gd name="adj" fmla="val 14305"/>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99">
              <a:latin typeface="Open Sans Light" panose="020B0306030504020204" pitchFamily="34" charset="0"/>
            </a:endParaRPr>
          </a:p>
        </p:txBody>
      </p:sp>
      <p:sp>
        <p:nvSpPr>
          <p:cNvPr id="6" name="Freeform 5">
            <a:extLst>
              <a:ext uri="{FF2B5EF4-FFF2-40B4-BE49-F238E27FC236}">
                <a16:creationId xmlns:a16="http://schemas.microsoft.com/office/drawing/2014/main" id="{502AC7D4-ECE5-A14C-818B-F61FFAEA8E40}"/>
              </a:ext>
            </a:extLst>
          </p:cNvPr>
          <p:cNvSpPr/>
          <p:nvPr/>
        </p:nvSpPr>
        <p:spPr>
          <a:xfrm rot="5400000">
            <a:off x="9339737" y="3008394"/>
            <a:ext cx="599921" cy="773704"/>
          </a:xfrm>
          <a:custGeom>
            <a:avLst/>
            <a:gdLst>
              <a:gd name="connsiteX0" fmla="*/ 0 w 600077"/>
              <a:gd name="connsiteY0" fmla="*/ 643352 h 738186"/>
              <a:gd name="connsiteX1" fmla="*/ 0 w 600077"/>
              <a:gd name="connsiteY1" fmla="*/ 243151 h 738186"/>
              <a:gd name="connsiteX2" fmla="*/ 243151 w 600077"/>
              <a:gd name="connsiteY2" fmla="*/ 0 h 738186"/>
              <a:gd name="connsiteX3" fmla="*/ 356926 w 600077"/>
              <a:gd name="connsiteY3" fmla="*/ 0 h 738186"/>
              <a:gd name="connsiteX4" fmla="*/ 600077 w 600077"/>
              <a:gd name="connsiteY4" fmla="*/ 243151 h 738186"/>
              <a:gd name="connsiteX5" fmla="*/ 600077 w 600077"/>
              <a:gd name="connsiteY5" fmla="*/ 643352 h 738186"/>
              <a:gd name="connsiteX6" fmla="*/ 580969 w 600077"/>
              <a:gd name="connsiteY6" fmla="*/ 737998 h 738186"/>
              <a:gd name="connsiteX7" fmla="*/ 580867 w 600077"/>
              <a:gd name="connsiteY7" fmla="*/ 738186 h 738186"/>
              <a:gd name="connsiteX8" fmla="*/ 19210 w 600077"/>
              <a:gd name="connsiteY8" fmla="*/ 738185 h 738186"/>
              <a:gd name="connsiteX9" fmla="*/ 19108 w 600077"/>
              <a:gd name="connsiteY9" fmla="*/ 737998 h 738186"/>
              <a:gd name="connsiteX10" fmla="*/ 0 w 600077"/>
              <a:gd name="connsiteY10" fmla="*/ 643352 h 73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00077" h="738186">
                <a:moveTo>
                  <a:pt x="0" y="643352"/>
                </a:moveTo>
                <a:lnTo>
                  <a:pt x="0" y="243151"/>
                </a:lnTo>
                <a:cubicBezTo>
                  <a:pt x="0" y="108862"/>
                  <a:pt x="108862" y="0"/>
                  <a:pt x="243151" y="0"/>
                </a:cubicBezTo>
                <a:lnTo>
                  <a:pt x="356926" y="0"/>
                </a:lnTo>
                <a:cubicBezTo>
                  <a:pt x="491215" y="0"/>
                  <a:pt x="600077" y="108862"/>
                  <a:pt x="600077" y="243151"/>
                </a:cubicBezTo>
                <a:lnTo>
                  <a:pt x="600077" y="643352"/>
                </a:lnTo>
                <a:cubicBezTo>
                  <a:pt x="600077" y="676924"/>
                  <a:pt x="593273" y="708907"/>
                  <a:pt x="580969" y="737998"/>
                </a:cubicBezTo>
                <a:lnTo>
                  <a:pt x="580867" y="738186"/>
                </a:lnTo>
                <a:lnTo>
                  <a:pt x="19210" y="738185"/>
                </a:lnTo>
                <a:lnTo>
                  <a:pt x="19108" y="737998"/>
                </a:lnTo>
                <a:cubicBezTo>
                  <a:pt x="6804" y="708907"/>
                  <a:pt x="0" y="676924"/>
                  <a:pt x="0" y="643352"/>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99">
              <a:latin typeface="Open Sans Light" panose="020B0306030504020204" pitchFamily="34" charset="0"/>
            </a:endParaRPr>
          </a:p>
        </p:txBody>
      </p:sp>
      <p:sp>
        <p:nvSpPr>
          <p:cNvPr id="7" name="Rounded Rectangle 6">
            <a:extLst>
              <a:ext uri="{FF2B5EF4-FFF2-40B4-BE49-F238E27FC236}">
                <a16:creationId xmlns:a16="http://schemas.microsoft.com/office/drawing/2014/main" id="{7A12E260-EFB1-2E4C-BADF-18DB28F01EEB}"/>
              </a:ext>
            </a:extLst>
          </p:cNvPr>
          <p:cNvSpPr/>
          <p:nvPr/>
        </p:nvSpPr>
        <p:spPr>
          <a:xfrm>
            <a:off x="9134606" y="2954261"/>
            <a:ext cx="158709" cy="890128"/>
          </a:xfrm>
          <a:prstGeom prst="roundRect">
            <a:avLst>
              <a:gd name="adj" fmla="val 50000"/>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99">
              <a:latin typeface="Open Sans Light" panose="020B0306030504020204" pitchFamily="34" charset="0"/>
            </a:endParaRPr>
          </a:p>
        </p:txBody>
      </p:sp>
      <p:sp>
        <p:nvSpPr>
          <p:cNvPr id="8" name="Rectangle 7">
            <a:extLst>
              <a:ext uri="{FF2B5EF4-FFF2-40B4-BE49-F238E27FC236}">
                <a16:creationId xmlns:a16="http://schemas.microsoft.com/office/drawing/2014/main" id="{1C304A50-586E-4346-8802-BA5FA4A9258D}"/>
              </a:ext>
            </a:extLst>
          </p:cNvPr>
          <p:cNvSpPr/>
          <p:nvPr/>
        </p:nvSpPr>
        <p:spPr>
          <a:xfrm>
            <a:off x="2424145" y="2885973"/>
            <a:ext cx="1310934" cy="100938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99">
              <a:latin typeface="Open Sans Light" panose="020B0306030504020204" pitchFamily="34" charset="0"/>
            </a:endParaRPr>
          </a:p>
        </p:txBody>
      </p:sp>
      <p:sp>
        <p:nvSpPr>
          <p:cNvPr id="9" name="Rectangle 8">
            <a:extLst>
              <a:ext uri="{FF2B5EF4-FFF2-40B4-BE49-F238E27FC236}">
                <a16:creationId xmlns:a16="http://schemas.microsoft.com/office/drawing/2014/main" id="{D09643E6-2EDD-ED40-B4C3-C89617B4BC66}"/>
              </a:ext>
            </a:extLst>
          </p:cNvPr>
          <p:cNvSpPr/>
          <p:nvPr/>
        </p:nvSpPr>
        <p:spPr>
          <a:xfrm>
            <a:off x="3697248" y="2891855"/>
            <a:ext cx="1352199" cy="100938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99">
              <a:latin typeface="Open Sans Light" panose="020B0306030504020204" pitchFamily="34" charset="0"/>
            </a:endParaRPr>
          </a:p>
        </p:txBody>
      </p:sp>
      <p:sp>
        <p:nvSpPr>
          <p:cNvPr id="10" name="Rectangle 9">
            <a:extLst>
              <a:ext uri="{FF2B5EF4-FFF2-40B4-BE49-F238E27FC236}">
                <a16:creationId xmlns:a16="http://schemas.microsoft.com/office/drawing/2014/main" id="{F37BE85C-6B90-BD4E-8456-3A9159BC5653}"/>
              </a:ext>
            </a:extLst>
          </p:cNvPr>
          <p:cNvSpPr/>
          <p:nvPr/>
        </p:nvSpPr>
        <p:spPr>
          <a:xfrm>
            <a:off x="5046272" y="2891855"/>
            <a:ext cx="1314107" cy="100938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99">
              <a:latin typeface="Open Sans Light" panose="020B0306030504020204" pitchFamily="34" charset="0"/>
            </a:endParaRPr>
          </a:p>
        </p:txBody>
      </p:sp>
      <p:sp>
        <p:nvSpPr>
          <p:cNvPr id="11" name="Rectangle 10">
            <a:extLst>
              <a:ext uri="{FF2B5EF4-FFF2-40B4-BE49-F238E27FC236}">
                <a16:creationId xmlns:a16="http://schemas.microsoft.com/office/drawing/2014/main" id="{B854F640-EC57-8C43-AC94-A13BE59BB858}"/>
              </a:ext>
            </a:extLst>
          </p:cNvPr>
          <p:cNvSpPr/>
          <p:nvPr/>
        </p:nvSpPr>
        <p:spPr>
          <a:xfrm>
            <a:off x="6385713" y="2894632"/>
            <a:ext cx="1352199" cy="100938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99">
              <a:latin typeface="Open Sans Light" panose="020B0306030504020204" pitchFamily="34" charset="0"/>
            </a:endParaRPr>
          </a:p>
        </p:txBody>
      </p:sp>
      <p:sp>
        <p:nvSpPr>
          <p:cNvPr id="12" name="Round Same Side Corner Rectangle 11">
            <a:extLst>
              <a:ext uri="{FF2B5EF4-FFF2-40B4-BE49-F238E27FC236}">
                <a16:creationId xmlns:a16="http://schemas.microsoft.com/office/drawing/2014/main" id="{7F807DE0-7C85-424A-B202-DD3FD3260790}"/>
              </a:ext>
            </a:extLst>
          </p:cNvPr>
          <p:cNvSpPr/>
          <p:nvPr/>
        </p:nvSpPr>
        <p:spPr>
          <a:xfrm rot="5400000">
            <a:off x="7868110" y="2733145"/>
            <a:ext cx="1009386" cy="1326807"/>
          </a:xfrm>
          <a:prstGeom prst="round2SameRect">
            <a:avLst>
              <a:gd name="adj1" fmla="val 12139"/>
              <a:gd name="adj2" fmla="val 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99">
              <a:latin typeface="Open Sans Light" panose="020B0306030504020204" pitchFamily="34" charset="0"/>
            </a:endParaRPr>
          </a:p>
        </p:txBody>
      </p:sp>
      <p:sp>
        <p:nvSpPr>
          <p:cNvPr id="13" name="Rectangle 12">
            <a:extLst>
              <a:ext uri="{FF2B5EF4-FFF2-40B4-BE49-F238E27FC236}">
                <a16:creationId xmlns:a16="http://schemas.microsoft.com/office/drawing/2014/main" id="{B99954B4-42BA-3B46-9D2C-658B93B52A24}"/>
              </a:ext>
            </a:extLst>
          </p:cNvPr>
          <p:cNvSpPr/>
          <p:nvPr/>
        </p:nvSpPr>
        <p:spPr>
          <a:xfrm>
            <a:off x="1092840" y="3022913"/>
            <a:ext cx="976059" cy="73894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99">
              <a:latin typeface="Open Sans Light" panose="020B0306030504020204" pitchFamily="34" charset="0"/>
            </a:endParaRPr>
          </a:p>
        </p:txBody>
      </p:sp>
      <p:sp>
        <p:nvSpPr>
          <p:cNvPr id="14" name="Freeform 13">
            <a:extLst>
              <a:ext uri="{FF2B5EF4-FFF2-40B4-BE49-F238E27FC236}">
                <a16:creationId xmlns:a16="http://schemas.microsoft.com/office/drawing/2014/main" id="{504908D0-A039-3144-BA16-B39B85203240}"/>
              </a:ext>
            </a:extLst>
          </p:cNvPr>
          <p:cNvSpPr/>
          <p:nvPr/>
        </p:nvSpPr>
        <p:spPr>
          <a:xfrm>
            <a:off x="10026551" y="3348805"/>
            <a:ext cx="1267235" cy="113098"/>
          </a:xfrm>
          <a:custGeom>
            <a:avLst/>
            <a:gdLst>
              <a:gd name="connsiteX0" fmla="*/ 0 w 1854109"/>
              <a:gd name="connsiteY0" fmla="*/ 0 h 116680"/>
              <a:gd name="connsiteX1" fmla="*/ 1753708 w 1854109"/>
              <a:gd name="connsiteY1" fmla="*/ 0 h 116680"/>
              <a:gd name="connsiteX2" fmla="*/ 1854109 w 1854109"/>
              <a:gd name="connsiteY2" fmla="*/ 116680 h 116680"/>
              <a:gd name="connsiteX3" fmla="*/ 0 w 1854109"/>
              <a:gd name="connsiteY3" fmla="*/ 116680 h 116680"/>
              <a:gd name="connsiteX4" fmla="*/ 0 w 1854109"/>
              <a:gd name="connsiteY4" fmla="*/ 0 h 116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54109" h="116680">
                <a:moveTo>
                  <a:pt x="0" y="0"/>
                </a:moveTo>
                <a:lnTo>
                  <a:pt x="1753708" y="0"/>
                </a:lnTo>
                <a:lnTo>
                  <a:pt x="1854109" y="116680"/>
                </a:lnTo>
                <a:lnTo>
                  <a:pt x="0" y="116680"/>
                </a:lnTo>
                <a:lnTo>
                  <a:pt x="0" y="0"/>
                </a:ln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99">
              <a:solidFill>
                <a:schemeClr val="bg2">
                  <a:lumMod val="50000"/>
                </a:schemeClr>
              </a:solidFill>
              <a:latin typeface="Open Sans Light" panose="020B0306030504020204" pitchFamily="34" charset="0"/>
            </a:endParaRPr>
          </a:p>
        </p:txBody>
      </p:sp>
      <p:sp>
        <p:nvSpPr>
          <p:cNvPr id="15" name="Freeform 14">
            <a:extLst>
              <a:ext uri="{FF2B5EF4-FFF2-40B4-BE49-F238E27FC236}">
                <a16:creationId xmlns:a16="http://schemas.microsoft.com/office/drawing/2014/main" id="{7100A3CF-7198-4940-89F9-A87C8C7DE1BC}"/>
              </a:ext>
            </a:extLst>
          </p:cNvPr>
          <p:cNvSpPr/>
          <p:nvPr/>
        </p:nvSpPr>
        <p:spPr>
          <a:xfrm>
            <a:off x="11873777" y="2947793"/>
            <a:ext cx="6399" cy="3163"/>
          </a:xfrm>
          <a:custGeom>
            <a:avLst/>
            <a:gdLst>
              <a:gd name="connsiteX0" fmla="*/ 0 w 6400"/>
              <a:gd name="connsiteY0" fmla="*/ 0 h 3164"/>
              <a:gd name="connsiteX1" fmla="*/ 6400 w 6400"/>
              <a:gd name="connsiteY1" fmla="*/ 0 h 3164"/>
              <a:gd name="connsiteX2" fmla="*/ 2723 w 6400"/>
              <a:gd name="connsiteY2" fmla="*/ 3164 h 3164"/>
              <a:gd name="connsiteX3" fmla="*/ 0 w 6400"/>
              <a:gd name="connsiteY3" fmla="*/ 0 h 3164"/>
            </a:gdLst>
            <a:ahLst/>
            <a:cxnLst>
              <a:cxn ang="0">
                <a:pos x="connsiteX0" y="connsiteY0"/>
              </a:cxn>
              <a:cxn ang="0">
                <a:pos x="connsiteX1" y="connsiteY1"/>
              </a:cxn>
              <a:cxn ang="0">
                <a:pos x="connsiteX2" y="connsiteY2"/>
              </a:cxn>
              <a:cxn ang="0">
                <a:pos x="connsiteX3" y="connsiteY3"/>
              </a:cxn>
            </a:cxnLst>
            <a:rect l="l" t="t" r="r" b="b"/>
            <a:pathLst>
              <a:path w="6400" h="3164">
                <a:moveTo>
                  <a:pt x="0" y="0"/>
                </a:moveTo>
                <a:lnTo>
                  <a:pt x="6400" y="0"/>
                </a:lnTo>
                <a:lnTo>
                  <a:pt x="2723" y="3164"/>
                </a:lnTo>
                <a:lnTo>
                  <a:pt x="0" y="0"/>
                </a:lnTo>
                <a:close/>
              </a:path>
            </a:pathLst>
          </a:custGeom>
          <a:solidFill>
            <a:schemeClr val="tx1">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99">
              <a:solidFill>
                <a:schemeClr val="bg2">
                  <a:lumMod val="50000"/>
                </a:schemeClr>
              </a:solidFill>
              <a:latin typeface="Open Sans Light" panose="020B0306030504020204" pitchFamily="34" charset="0"/>
            </a:endParaRPr>
          </a:p>
        </p:txBody>
      </p:sp>
      <p:sp>
        <p:nvSpPr>
          <p:cNvPr id="16" name="Rounded Rectangle 15">
            <a:extLst>
              <a:ext uri="{FF2B5EF4-FFF2-40B4-BE49-F238E27FC236}">
                <a16:creationId xmlns:a16="http://schemas.microsoft.com/office/drawing/2014/main" id="{32762727-3F12-A145-8A79-B5EC0D51EBE7}"/>
              </a:ext>
            </a:extLst>
          </p:cNvPr>
          <p:cNvSpPr/>
          <p:nvPr/>
        </p:nvSpPr>
        <p:spPr>
          <a:xfrm>
            <a:off x="775424" y="2419638"/>
            <a:ext cx="317417" cy="1932618"/>
          </a:xfrm>
          <a:prstGeom prst="roundRect">
            <a:avLst>
              <a:gd name="adj" fmla="val 50000"/>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99">
              <a:latin typeface="Open Sans Light" panose="020B0306030504020204" pitchFamily="34" charset="0"/>
            </a:endParaRPr>
          </a:p>
        </p:txBody>
      </p:sp>
      <p:sp>
        <p:nvSpPr>
          <p:cNvPr id="17" name="Rounded Rectangle 16">
            <a:extLst>
              <a:ext uri="{FF2B5EF4-FFF2-40B4-BE49-F238E27FC236}">
                <a16:creationId xmlns:a16="http://schemas.microsoft.com/office/drawing/2014/main" id="{07D1C403-CAB8-DA42-AFA4-2FE64C46512A}"/>
              </a:ext>
            </a:extLst>
          </p:cNvPr>
          <p:cNvSpPr/>
          <p:nvPr/>
        </p:nvSpPr>
        <p:spPr>
          <a:xfrm>
            <a:off x="2068899" y="2425987"/>
            <a:ext cx="317417" cy="1932618"/>
          </a:xfrm>
          <a:prstGeom prst="roundRect">
            <a:avLst>
              <a:gd name="adj" fmla="val 50000"/>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99">
              <a:latin typeface="Open Sans Light" panose="020B0306030504020204" pitchFamily="34" charset="0"/>
            </a:endParaRPr>
          </a:p>
        </p:txBody>
      </p:sp>
      <p:sp>
        <p:nvSpPr>
          <p:cNvPr id="18" name="TextBox 17">
            <a:extLst>
              <a:ext uri="{FF2B5EF4-FFF2-40B4-BE49-F238E27FC236}">
                <a16:creationId xmlns:a16="http://schemas.microsoft.com/office/drawing/2014/main" id="{5002B371-AA99-6F45-99DD-DBE4ECFDDDAB}"/>
              </a:ext>
            </a:extLst>
          </p:cNvPr>
          <p:cNvSpPr txBox="1"/>
          <p:nvPr/>
        </p:nvSpPr>
        <p:spPr>
          <a:xfrm>
            <a:off x="4747743" y="267409"/>
            <a:ext cx="2369559" cy="707886"/>
          </a:xfrm>
          <a:prstGeom prst="rect">
            <a:avLst/>
          </a:prstGeom>
          <a:noFill/>
        </p:spPr>
        <p:txBody>
          <a:bodyPr wrap="none" rtlCol="0">
            <a:spAutoFit/>
          </a:bodyPr>
          <a:lstStyle/>
          <a:p>
            <a:pPr algn="ctr"/>
            <a:r>
              <a:rPr lang="en-US" sz="4000" b="1">
                <a:solidFill>
                  <a:schemeClr val="tx2"/>
                </a:solidFill>
                <a:latin typeface="Poppins" panose="00000500000000000000" pitchFamily="2" charset="0"/>
                <a:cs typeface="Poppins" panose="00000500000000000000" pitchFamily="2" charset="0"/>
              </a:rPr>
              <a:t>AGENDA</a:t>
            </a:r>
          </a:p>
        </p:txBody>
      </p:sp>
      <p:sp>
        <p:nvSpPr>
          <p:cNvPr id="24" name="Freeform 704">
            <a:extLst>
              <a:ext uri="{FF2B5EF4-FFF2-40B4-BE49-F238E27FC236}">
                <a16:creationId xmlns:a16="http://schemas.microsoft.com/office/drawing/2014/main" id="{5B2A4F54-C71A-334A-92B4-323DE3265D4A}"/>
              </a:ext>
            </a:extLst>
          </p:cNvPr>
          <p:cNvSpPr>
            <a:spLocks noChangeArrowheads="1"/>
          </p:cNvSpPr>
          <p:nvPr/>
        </p:nvSpPr>
        <p:spPr bwMode="auto">
          <a:xfrm>
            <a:off x="2695281" y="3006327"/>
            <a:ext cx="731163" cy="731163"/>
          </a:xfrm>
          <a:custGeom>
            <a:avLst/>
            <a:gdLst>
              <a:gd name="T0" fmla="*/ 28276 w 294916"/>
              <a:gd name="T1" fmla="*/ 216200 h 294642"/>
              <a:gd name="T2" fmla="*/ 19096 w 294916"/>
              <a:gd name="T3" fmla="*/ 216200 h 294642"/>
              <a:gd name="T4" fmla="*/ 266432 w 294916"/>
              <a:gd name="T5" fmla="*/ 210548 h 294642"/>
              <a:gd name="T6" fmla="*/ 208386 w 294916"/>
              <a:gd name="T7" fmla="*/ 231526 h 294642"/>
              <a:gd name="T8" fmla="*/ 207664 w 294916"/>
              <a:gd name="T9" fmla="*/ 242739 h 294642"/>
              <a:gd name="T10" fmla="*/ 263907 w 294916"/>
              <a:gd name="T11" fmla="*/ 222847 h 294642"/>
              <a:gd name="T12" fmla="*/ 266432 w 294916"/>
              <a:gd name="T13" fmla="*/ 210548 h 294642"/>
              <a:gd name="T14" fmla="*/ 46508 w 294916"/>
              <a:gd name="T15" fmla="*/ 274569 h 294642"/>
              <a:gd name="T16" fmla="*/ 286620 w 294916"/>
              <a:gd name="T17" fmla="*/ 230804 h 294642"/>
              <a:gd name="T18" fmla="*/ 264268 w 294916"/>
              <a:gd name="T19" fmla="*/ 232251 h 294642"/>
              <a:gd name="T20" fmla="*/ 162959 w 294916"/>
              <a:gd name="T21" fmla="*/ 259016 h 294642"/>
              <a:gd name="T22" fmla="*/ 118974 w 294916"/>
              <a:gd name="T23" fmla="*/ 251058 h 294642"/>
              <a:gd name="T24" fmla="*/ 191441 w 294916"/>
              <a:gd name="T25" fmla="*/ 246356 h 294642"/>
              <a:gd name="T26" fmla="*/ 196489 w 294916"/>
              <a:gd name="T27" fmla="*/ 225740 h 294642"/>
              <a:gd name="T28" fmla="*/ 126906 w 294916"/>
              <a:gd name="T29" fmla="*/ 213443 h 294642"/>
              <a:gd name="T30" fmla="*/ 9013 w 294916"/>
              <a:gd name="T31" fmla="*/ 201506 h 294642"/>
              <a:gd name="T32" fmla="*/ 37496 w 294916"/>
              <a:gd name="T33" fmla="*/ 273484 h 294642"/>
              <a:gd name="T34" fmla="*/ 9013 w 294916"/>
              <a:gd name="T35" fmla="*/ 201506 h 294642"/>
              <a:gd name="T36" fmla="*/ 42181 w 294916"/>
              <a:gd name="T37" fmla="*/ 192464 h 294642"/>
              <a:gd name="T38" fmla="*/ 187835 w 294916"/>
              <a:gd name="T39" fmla="*/ 213803 h 294642"/>
              <a:gd name="T40" fmla="*/ 205502 w 294916"/>
              <a:gd name="T41" fmla="*/ 222847 h 294642"/>
              <a:gd name="T42" fmla="*/ 272200 w 294916"/>
              <a:gd name="T43" fmla="*/ 203677 h 294642"/>
              <a:gd name="T44" fmla="*/ 277608 w 294916"/>
              <a:gd name="T45" fmla="*/ 217783 h 294642"/>
              <a:gd name="T46" fmla="*/ 295634 w 294916"/>
              <a:gd name="T47" fmla="*/ 231166 h 294642"/>
              <a:gd name="T48" fmla="*/ 134476 w 294916"/>
              <a:gd name="T49" fmla="*/ 295909 h 294642"/>
              <a:gd name="T50" fmla="*/ 4687 w 294916"/>
              <a:gd name="T51" fmla="*/ 282526 h 294642"/>
              <a:gd name="T52" fmla="*/ 0 w 294916"/>
              <a:gd name="T53" fmla="*/ 197166 h 294642"/>
              <a:gd name="T54" fmla="*/ 183563 w 294916"/>
              <a:gd name="T55" fmla="*/ 73937 h 294642"/>
              <a:gd name="T56" fmla="*/ 179259 w 294916"/>
              <a:gd name="T57" fmla="*/ 103880 h 294642"/>
              <a:gd name="T58" fmla="*/ 153785 w 294916"/>
              <a:gd name="T59" fmla="*/ 124804 h 294642"/>
              <a:gd name="T60" fmla="*/ 183563 w 294916"/>
              <a:gd name="T61" fmla="*/ 129133 h 294642"/>
              <a:gd name="T62" fmla="*/ 204372 w 294916"/>
              <a:gd name="T63" fmla="*/ 154747 h 294642"/>
              <a:gd name="T64" fmla="*/ 208678 w 294916"/>
              <a:gd name="T65" fmla="*/ 124804 h 294642"/>
              <a:gd name="T66" fmla="*/ 234152 w 294916"/>
              <a:gd name="T67" fmla="*/ 103880 h 294642"/>
              <a:gd name="T68" fmla="*/ 204372 w 294916"/>
              <a:gd name="T69" fmla="*/ 99190 h 294642"/>
              <a:gd name="T70" fmla="*/ 183563 w 294916"/>
              <a:gd name="T71" fmla="*/ 73937 h 294642"/>
              <a:gd name="T72" fmla="*/ 208678 w 294916"/>
              <a:gd name="T73" fmla="*/ 64917 h 294642"/>
              <a:gd name="T74" fmla="*/ 213342 w 294916"/>
              <a:gd name="T75" fmla="*/ 94860 h 294642"/>
              <a:gd name="T76" fmla="*/ 243121 w 294916"/>
              <a:gd name="T77" fmla="*/ 99190 h 294642"/>
              <a:gd name="T78" fmla="*/ 238458 w 294916"/>
              <a:gd name="T79" fmla="*/ 133461 h 294642"/>
              <a:gd name="T80" fmla="*/ 213342 w 294916"/>
              <a:gd name="T81" fmla="*/ 159075 h 294642"/>
              <a:gd name="T82" fmla="*/ 179259 w 294916"/>
              <a:gd name="T83" fmla="*/ 163405 h 294642"/>
              <a:gd name="T84" fmla="*/ 174594 w 294916"/>
              <a:gd name="T85" fmla="*/ 133461 h 294642"/>
              <a:gd name="T86" fmla="*/ 144815 w 294916"/>
              <a:gd name="T87" fmla="*/ 129133 h 294642"/>
              <a:gd name="T88" fmla="*/ 149480 w 294916"/>
              <a:gd name="T89" fmla="*/ 94860 h 294642"/>
              <a:gd name="T90" fmla="*/ 174594 w 294916"/>
              <a:gd name="T91" fmla="*/ 69607 h 294642"/>
              <a:gd name="T92" fmla="*/ 195374 w 294916"/>
              <a:gd name="T93" fmla="*/ 10368 h 294642"/>
              <a:gd name="T94" fmla="*/ 120444 w 294916"/>
              <a:gd name="T95" fmla="*/ 116402 h 294642"/>
              <a:gd name="T96" fmla="*/ 195374 w 294916"/>
              <a:gd name="T97" fmla="*/ 191058 h 294642"/>
              <a:gd name="T98" fmla="*/ 248583 w 294916"/>
              <a:gd name="T99" fmla="*/ 63385 h 294642"/>
              <a:gd name="T100" fmla="*/ 192478 w 294916"/>
              <a:gd name="T101" fmla="*/ 1352 h 294642"/>
              <a:gd name="T102" fmla="*/ 254737 w 294916"/>
              <a:gd name="T103" fmla="*/ 57254 h 294642"/>
              <a:gd name="T104" fmla="*/ 195374 w 294916"/>
              <a:gd name="T105" fmla="*/ 200074 h 294642"/>
              <a:gd name="T106" fmla="*/ 111395 w 294916"/>
              <a:gd name="T107" fmla="*/ 116402 h 294642"/>
              <a:gd name="T108" fmla="*/ 192478 w 294916"/>
              <a:gd name="T109" fmla="*/ 1352 h 294642"/>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294916" h="294642">
                <a:moveTo>
                  <a:pt x="23812" y="210689"/>
                </a:moveTo>
                <a:cubicBezTo>
                  <a:pt x="26010" y="210689"/>
                  <a:pt x="28208" y="212806"/>
                  <a:pt x="28208" y="215275"/>
                </a:cubicBezTo>
                <a:cubicBezTo>
                  <a:pt x="28208" y="217745"/>
                  <a:pt x="26010" y="219861"/>
                  <a:pt x="23812" y="219861"/>
                </a:cubicBezTo>
                <a:cubicBezTo>
                  <a:pt x="21248" y="219861"/>
                  <a:pt x="19050" y="217745"/>
                  <a:pt x="19050" y="215275"/>
                </a:cubicBezTo>
                <a:cubicBezTo>
                  <a:pt x="19050" y="212806"/>
                  <a:pt x="21248" y="210689"/>
                  <a:pt x="23812" y="210689"/>
                </a:cubicBezTo>
                <a:close/>
                <a:moveTo>
                  <a:pt x="265784" y="209647"/>
                </a:moveTo>
                <a:cubicBezTo>
                  <a:pt x="263626" y="208566"/>
                  <a:pt x="252477" y="213248"/>
                  <a:pt x="244205" y="216850"/>
                </a:cubicBezTo>
                <a:cubicBezTo>
                  <a:pt x="234494" y="221171"/>
                  <a:pt x="222266" y="226214"/>
                  <a:pt x="207880" y="230535"/>
                </a:cubicBezTo>
                <a:cubicBezTo>
                  <a:pt x="208239" y="232336"/>
                  <a:pt x="208239" y="234857"/>
                  <a:pt x="208239" y="237378"/>
                </a:cubicBezTo>
                <a:cubicBezTo>
                  <a:pt x="208239" y="238459"/>
                  <a:pt x="207880" y="239899"/>
                  <a:pt x="207160" y="241700"/>
                </a:cubicBezTo>
                <a:cubicBezTo>
                  <a:pt x="231257" y="235577"/>
                  <a:pt x="248161" y="228374"/>
                  <a:pt x="260389" y="223332"/>
                </a:cubicBezTo>
                <a:cubicBezTo>
                  <a:pt x="261468" y="222612"/>
                  <a:pt x="262187" y="222252"/>
                  <a:pt x="263266" y="221892"/>
                </a:cubicBezTo>
                <a:cubicBezTo>
                  <a:pt x="266503" y="219011"/>
                  <a:pt x="268301" y="215769"/>
                  <a:pt x="268301" y="213608"/>
                </a:cubicBezTo>
                <a:cubicBezTo>
                  <a:pt x="268301" y="213248"/>
                  <a:pt x="268301" y="211808"/>
                  <a:pt x="265784" y="209647"/>
                </a:cubicBezTo>
                <a:close/>
                <a:moveTo>
                  <a:pt x="46395" y="200643"/>
                </a:moveTo>
                <a:lnTo>
                  <a:pt x="46395" y="273393"/>
                </a:lnTo>
                <a:cubicBezTo>
                  <a:pt x="66895" y="279516"/>
                  <a:pt x="187379" y="311929"/>
                  <a:pt x="278731" y="239179"/>
                </a:cubicBezTo>
                <a:cubicBezTo>
                  <a:pt x="280529" y="238099"/>
                  <a:pt x="285565" y="233417"/>
                  <a:pt x="285924" y="229815"/>
                </a:cubicBezTo>
                <a:cubicBezTo>
                  <a:pt x="285924" y="228735"/>
                  <a:pt x="285565" y="227294"/>
                  <a:pt x="283407" y="225493"/>
                </a:cubicBezTo>
                <a:cubicBezTo>
                  <a:pt x="281608" y="223693"/>
                  <a:pt x="272977" y="227654"/>
                  <a:pt x="263626" y="231256"/>
                </a:cubicBezTo>
                <a:cubicBezTo>
                  <a:pt x="248880" y="237738"/>
                  <a:pt x="226941" y="247102"/>
                  <a:pt x="193493" y="253945"/>
                </a:cubicBezTo>
                <a:cubicBezTo>
                  <a:pt x="186300" y="256466"/>
                  <a:pt x="175870" y="257907"/>
                  <a:pt x="162563" y="257907"/>
                </a:cubicBezTo>
                <a:cubicBezTo>
                  <a:pt x="151054" y="257907"/>
                  <a:pt x="137747" y="256826"/>
                  <a:pt x="122641" y="255026"/>
                </a:cubicBezTo>
                <a:cubicBezTo>
                  <a:pt x="120124" y="254665"/>
                  <a:pt x="118326" y="252504"/>
                  <a:pt x="118685" y="249983"/>
                </a:cubicBezTo>
                <a:cubicBezTo>
                  <a:pt x="119045" y="247823"/>
                  <a:pt x="121203" y="246022"/>
                  <a:pt x="123720" y="246022"/>
                </a:cubicBezTo>
                <a:cubicBezTo>
                  <a:pt x="164002" y="251424"/>
                  <a:pt x="182344" y="248543"/>
                  <a:pt x="190976" y="245301"/>
                </a:cubicBezTo>
                <a:cubicBezTo>
                  <a:pt x="198888" y="242060"/>
                  <a:pt x="199248" y="238099"/>
                  <a:pt x="199248" y="236658"/>
                </a:cubicBezTo>
                <a:cubicBezTo>
                  <a:pt x="199608" y="231256"/>
                  <a:pt x="198529" y="227294"/>
                  <a:pt x="196011" y="224773"/>
                </a:cubicBezTo>
                <a:cubicBezTo>
                  <a:pt x="192774" y="221532"/>
                  <a:pt x="187379" y="221532"/>
                  <a:pt x="187379" y="221532"/>
                </a:cubicBezTo>
                <a:cubicBezTo>
                  <a:pt x="143861" y="222252"/>
                  <a:pt x="135589" y="217570"/>
                  <a:pt x="126598" y="212528"/>
                </a:cubicBezTo>
                <a:cubicBezTo>
                  <a:pt x="117606" y="207126"/>
                  <a:pt x="107536" y="201003"/>
                  <a:pt x="46395" y="200643"/>
                </a:cubicBezTo>
                <a:close/>
                <a:moveTo>
                  <a:pt x="8991" y="200643"/>
                </a:moveTo>
                <a:lnTo>
                  <a:pt x="8991" y="272313"/>
                </a:lnTo>
                <a:lnTo>
                  <a:pt x="37404" y="272313"/>
                </a:lnTo>
                <a:lnTo>
                  <a:pt x="37404" y="200643"/>
                </a:lnTo>
                <a:lnTo>
                  <a:pt x="8991" y="200643"/>
                </a:lnTo>
                <a:close/>
                <a:moveTo>
                  <a:pt x="4675" y="191639"/>
                </a:moveTo>
                <a:lnTo>
                  <a:pt x="42079" y="191639"/>
                </a:lnTo>
                <a:cubicBezTo>
                  <a:pt x="109694" y="191639"/>
                  <a:pt x="120843" y="198482"/>
                  <a:pt x="130913" y="204605"/>
                </a:cubicBezTo>
                <a:cubicBezTo>
                  <a:pt x="139185" y="209287"/>
                  <a:pt x="146019" y="213248"/>
                  <a:pt x="187379" y="212888"/>
                </a:cubicBezTo>
                <a:cubicBezTo>
                  <a:pt x="187379" y="212888"/>
                  <a:pt x="196011" y="212168"/>
                  <a:pt x="202485" y="218290"/>
                </a:cubicBezTo>
                <a:cubicBezTo>
                  <a:pt x="203204" y="219731"/>
                  <a:pt x="204283" y="220451"/>
                  <a:pt x="205002" y="221892"/>
                </a:cubicBezTo>
                <a:cubicBezTo>
                  <a:pt x="218669" y="217930"/>
                  <a:pt x="230897" y="212888"/>
                  <a:pt x="240608" y="208926"/>
                </a:cubicBezTo>
                <a:cubicBezTo>
                  <a:pt x="256073" y="202084"/>
                  <a:pt x="265064" y="198122"/>
                  <a:pt x="271538" y="202804"/>
                </a:cubicBezTo>
                <a:cubicBezTo>
                  <a:pt x="275854" y="206405"/>
                  <a:pt x="276933" y="210367"/>
                  <a:pt x="277293" y="213248"/>
                </a:cubicBezTo>
                <a:cubicBezTo>
                  <a:pt x="277293" y="214329"/>
                  <a:pt x="276933" y="215769"/>
                  <a:pt x="276933" y="216850"/>
                </a:cubicBezTo>
                <a:cubicBezTo>
                  <a:pt x="281968" y="215769"/>
                  <a:pt x="285924" y="216129"/>
                  <a:pt x="289161" y="218650"/>
                </a:cubicBezTo>
                <a:cubicBezTo>
                  <a:pt x="294196" y="222612"/>
                  <a:pt x="294916" y="227294"/>
                  <a:pt x="294916" y="230175"/>
                </a:cubicBezTo>
                <a:cubicBezTo>
                  <a:pt x="294196" y="238819"/>
                  <a:pt x="285205" y="245662"/>
                  <a:pt x="283766" y="246382"/>
                </a:cubicBezTo>
                <a:cubicBezTo>
                  <a:pt x="235933" y="284558"/>
                  <a:pt x="180186" y="294642"/>
                  <a:pt x="134150" y="294642"/>
                </a:cubicBezTo>
                <a:cubicBezTo>
                  <a:pt x="85237" y="294642"/>
                  <a:pt x="47114" y="283117"/>
                  <a:pt x="41360" y="281316"/>
                </a:cubicBezTo>
                <a:lnTo>
                  <a:pt x="4675" y="281316"/>
                </a:lnTo>
                <a:cubicBezTo>
                  <a:pt x="2158" y="281316"/>
                  <a:pt x="0" y="279156"/>
                  <a:pt x="0" y="276995"/>
                </a:cubicBezTo>
                <a:lnTo>
                  <a:pt x="0" y="196321"/>
                </a:lnTo>
                <a:cubicBezTo>
                  <a:pt x="0" y="193800"/>
                  <a:pt x="2158" y="191639"/>
                  <a:pt x="4675" y="191639"/>
                </a:cubicBezTo>
                <a:close/>
                <a:moveTo>
                  <a:pt x="183117" y="73620"/>
                </a:moveTo>
                <a:lnTo>
                  <a:pt x="183117" y="98765"/>
                </a:lnTo>
                <a:cubicBezTo>
                  <a:pt x="183117" y="101279"/>
                  <a:pt x="181328" y="103435"/>
                  <a:pt x="178823" y="103435"/>
                </a:cubicBezTo>
                <a:lnTo>
                  <a:pt x="153411" y="103435"/>
                </a:lnTo>
                <a:lnTo>
                  <a:pt x="153411" y="124269"/>
                </a:lnTo>
                <a:lnTo>
                  <a:pt x="178823" y="124269"/>
                </a:lnTo>
                <a:cubicBezTo>
                  <a:pt x="181328" y="124269"/>
                  <a:pt x="183117" y="126065"/>
                  <a:pt x="183117" y="128580"/>
                </a:cubicBezTo>
                <a:lnTo>
                  <a:pt x="183117" y="154084"/>
                </a:lnTo>
                <a:lnTo>
                  <a:pt x="203876" y="154084"/>
                </a:lnTo>
                <a:lnTo>
                  <a:pt x="203876" y="128580"/>
                </a:lnTo>
                <a:cubicBezTo>
                  <a:pt x="203876" y="126065"/>
                  <a:pt x="206024" y="124269"/>
                  <a:pt x="208171" y="124269"/>
                </a:cubicBezTo>
                <a:lnTo>
                  <a:pt x="233583" y="124269"/>
                </a:lnTo>
                <a:lnTo>
                  <a:pt x="233583" y="103435"/>
                </a:lnTo>
                <a:lnTo>
                  <a:pt x="208171" y="103435"/>
                </a:lnTo>
                <a:cubicBezTo>
                  <a:pt x="206024" y="103435"/>
                  <a:pt x="203876" y="101279"/>
                  <a:pt x="203876" y="98765"/>
                </a:cubicBezTo>
                <a:lnTo>
                  <a:pt x="203876" y="73620"/>
                </a:lnTo>
                <a:lnTo>
                  <a:pt x="183117" y="73620"/>
                </a:lnTo>
                <a:close/>
                <a:moveTo>
                  <a:pt x="178823" y="64639"/>
                </a:moveTo>
                <a:lnTo>
                  <a:pt x="208171" y="64639"/>
                </a:lnTo>
                <a:cubicBezTo>
                  <a:pt x="210676" y="64639"/>
                  <a:pt x="212824" y="66795"/>
                  <a:pt x="212824" y="69309"/>
                </a:cubicBezTo>
                <a:lnTo>
                  <a:pt x="212824" y="94454"/>
                </a:lnTo>
                <a:lnTo>
                  <a:pt x="237878" y="94454"/>
                </a:lnTo>
                <a:cubicBezTo>
                  <a:pt x="240383" y="94454"/>
                  <a:pt x="242530" y="96250"/>
                  <a:pt x="242530" y="98765"/>
                </a:cubicBezTo>
                <a:lnTo>
                  <a:pt x="242530" y="128580"/>
                </a:lnTo>
                <a:cubicBezTo>
                  <a:pt x="242530" y="131094"/>
                  <a:pt x="240383" y="132890"/>
                  <a:pt x="237878" y="132890"/>
                </a:cubicBezTo>
                <a:lnTo>
                  <a:pt x="212824" y="132890"/>
                </a:lnTo>
                <a:lnTo>
                  <a:pt x="212824" y="158394"/>
                </a:lnTo>
                <a:cubicBezTo>
                  <a:pt x="212824" y="160909"/>
                  <a:pt x="210676" y="162705"/>
                  <a:pt x="208171" y="162705"/>
                </a:cubicBezTo>
                <a:lnTo>
                  <a:pt x="178823" y="162705"/>
                </a:lnTo>
                <a:cubicBezTo>
                  <a:pt x="176317" y="162705"/>
                  <a:pt x="174170" y="160909"/>
                  <a:pt x="174170" y="158394"/>
                </a:cubicBezTo>
                <a:lnTo>
                  <a:pt x="174170" y="132890"/>
                </a:lnTo>
                <a:lnTo>
                  <a:pt x="149116" y="132890"/>
                </a:lnTo>
                <a:cubicBezTo>
                  <a:pt x="146611" y="132890"/>
                  <a:pt x="144463" y="131094"/>
                  <a:pt x="144463" y="128580"/>
                </a:cubicBezTo>
                <a:lnTo>
                  <a:pt x="144463" y="98765"/>
                </a:lnTo>
                <a:cubicBezTo>
                  <a:pt x="144463" y="96250"/>
                  <a:pt x="146611" y="94454"/>
                  <a:pt x="149116" y="94454"/>
                </a:cubicBezTo>
                <a:lnTo>
                  <a:pt x="174170" y="94454"/>
                </a:lnTo>
                <a:lnTo>
                  <a:pt x="174170" y="69309"/>
                </a:lnTo>
                <a:cubicBezTo>
                  <a:pt x="174170" y="66795"/>
                  <a:pt x="176317" y="64639"/>
                  <a:pt x="178823" y="64639"/>
                </a:cubicBezTo>
                <a:close/>
                <a:moveTo>
                  <a:pt x="194899" y="10324"/>
                </a:moveTo>
                <a:lnTo>
                  <a:pt x="141818" y="63113"/>
                </a:lnTo>
                <a:cubicBezTo>
                  <a:pt x="128096" y="77478"/>
                  <a:pt x="120152" y="95793"/>
                  <a:pt x="120152" y="115903"/>
                </a:cubicBezTo>
                <a:cubicBezTo>
                  <a:pt x="120152" y="136014"/>
                  <a:pt x="128096" y="154687"/>
                  <a:pt x="141818" y="168693"/>
                </a:cubicBezTo>
                <a:cubicBezTo>
                  <a:pt x="156262" y="182698"/>
                  <a:pt x="175039" y="190239"/>
                  <a:pt x="194899" y="190239"/>
                </a:cubicBezTo>
                <a:cubicBezTo>
                  <a:pt x="215120" y="190239"/>
                  <a:pt x="233897" y="182698"/>
                  <a:pt x="247979" y="168693"/>
                </a:cubicBezTo>
                <a:cubicBezTo>
                  <a:pt x="277228" y="139605"/>
                  <a:pt x="277228" y="92561"/>
                  <a:pt x="247979" y="63113"/>
                </a:cubicBezTo>
                <a:lnTo>
                  <a:pt x="194899" y="10324"/>
                </a:lnTo>
                <a:close/>
                <a:moveTo>
                  <a:pt x="192010" y="1346"/>
                </a:moveTo>
                <a:cubicBezTo>
                  <a:pt x="193454" y="-449"/>
                  <a:pt x="196343" y="-449"/>
                  <a:pt x="198148" y="1346"/>
                </a:cubicBezTo>
                <a:lnTo>
                  <a:pt x="254118" y="57009"/>
                </a:lnTo>
                <a:cubicBezTo>
                  <a:pt x="286977" y="89329"/>
                  <a:pt x="286977" y="142478"/>
                  <a:pt x="254118" y="174798"/>
                </a:cubicBezTo>
                <a:cubicBezTo>
                  <a:pt x="238591" y="190598"/>
                  <a:pt x="217647" y="199217"/>
                  <a:pt x="194899" y="199217"/>
                </a:cubicBezTo>
                <a:cubicBezTo>
                  <a:pt x="172511" y="199217"/>
                  <a:pt x="151568" y="190598"/>
                  <a:pt x="135679" y="174798"/>
                </a:cubicBezTo>
                <a:cubicBezTo>
                  <a:pt x="119791" y="159356"/>
                  <a:pt x="111125" y="138168"/>
                  <a:pt x="111125" y="115903"/>
                </a:cubicBezTo>
                <a:cubicBezTo>
                  <a:pt x="111125" y="93638"/>
                  <a:pt x="119791" y="72810"/>
                  <a:pt x="135679" y="57009"/>
                </a:cubicBezTo>
                <a:lnTo>
                  <a:pt x="192010" y="1346"/>
                </a:lnTo>
                <a:close/>
              </a:path>
            </a:pathLst>
          </a:custGeom>
          <a:solidFill>
            <a:schemeClr val="bg1"/>
          </a:solidFill>
          <a:ln>
            <a:noFill/>
          </a:ln>
          <a:effectLst/>
        </p:spPr>
        <p:txBody>
          <a:bodyPr anchor="ctr"/>
          <a:lstStyle/>
          <a:p>
            <a:endParaRPr lang="en-US" sz="900">
              <a:latin typeface="Open Sans Light" panose="020B0306030504020204" pitchFamily="34" charset="0"/>
            </a:endParaRPr>
          </a:p>
        </p:txBody>
      </p:sp>
      <p:cxnSp>
        <p:nvCxnSpPr>
          <p:cNvPr id="25" name="Elbow Connector 24">
            <a:extLst>
              <a:ext uri="{FF2B5EF4-FFF2-40B4-BE49-F238E27FC236}">
                <a16:creationId xmlns:a16="http://schemas.microsoft.com/office/drawing/2014/main" id="{CD4664AB-6EB3-0F41-BB2B-78F64FB25647}"/>
              </a:ext>
            </a:extLst>
          </p:cNvPr>
          <p:cNvCxnSpPr>
            <a:cxnSpLocks/>
            <a:stCxn id="8" idx="2"/>
            <a:endCxn id="40" idx="0"/>
          </p:cNvCxnSpPr>
          <p:nvPr/>
        </p:nvCxnSpPr>
        <p:spPr>
          <a:xfrm rot="5400000">
            <a:off x="1890775" y="4154038"/>
            <a:ext cx="1447517" cy="930159"/>
          </a:xfrm>
          <a:prstGeom prst="bentConnector3">
            <a:avLst/>
          </a:prstGeom>
          <a:ln w="38100" cap="rnd">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6" name="Elbow Connector 25">
            <a:extLst>
              <a:ext uri="{FF2B5EF4-FFF2-40B4-BE49-F238E27FC236}">
                <a16:creationId xmlns:a16="http://schemas.microsoft.com/office/drawing/2014/main" id="{164408C1-0E48-3440-A1D9-B9C817088D6A}"/>
              </a:ext>
            </a:extLst>
          </p:cNvPr>
          <p:cNvCxnSpPr>
            <a:cxnSpLocks/>
            <a:stCxn id="12" idx="0"/>
            <a:endCxn id="49" idx="0"/>
          </p:cNvCxnSpPr>
          <p:nvPr/>
        </p:nvCxnSpPr>
        <p:spPr>
          <a:xfrm rot="16200000" flipH="1">
            <a:off x="8067052" y="4206992"/>
            <a:ext cx="1062035" cy="450533"/>
          </a:xfrm>
          <a:prstGeom prst="bentConnector3">
            <a:avLst>
              <a:gd name="adj1" fmla="val 50000"/>
            </a:avLst>
          </a:prstGeom>
          <a:ln w="38100" cap="rnd">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7" name="Elbow Connector 26">
            <a:extLst>
              <a:ext uri="{FF2B5EF4-FFF2-40B4-BE49-F238E27FC236}">
                <a16:creationId xmlns:a16="http://schemas.microsoft.com/office/drawing/2014/main" id="{5D22C990-4AB2-894C-8388-68D67C59F4C8}"/>
              </a:ext>
            </a:extLst>
          </p:cNvPr>
          <p:cNvCxnSpPr>
            <a:cxnSpLocks/>
            <a:stCxn id="11" idx="0"/>
            <a:endCxn id="47" idx="2"/>
          </p:cNvCxnSpPr>
          <p:nvPr/>
        </p:nvCxnSpPr>
        <p:spPr>
          <a:xfrm rot="5400000" flipH="1" flipV="1">
            <a:off x="7050222" y="2048579"/>
            <a:ext cx="857645" cy="834463"/>
          </a:xfrm>
          <a:prstGeom prst="bentConnector3">
            <a:avLst>
              <a:gd name="adj1" fmla="val 50000"/>
            </a:avLst>
          </a:prstGeom>
          <a:ln w="38100" cap="rnd">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8" name="Elbow Connector 27">
            <a:extLst>
              <a:ext uri="{FF2B5EF4-FFF2-40B4-BE49-F238E27FC236}">
                <a16:creationId xmlns:a16="http://schemas.microsoft.com/office/drawing/2014/main" id="{FD47D5C7-4694-A848-A316-8B2D8D043592}"/>
              </a:ext>
            </a:extLst>
          </p:cNvPr>
          <p:cNvCxnSpPr>
            <a:cxnSpLocks/>
            <a:stCxn id="10" idx="2"/>
            <a:endCxn id="45" idx="0"/>
          </p:cNvCxnSpPr>
          <p:nvPr/>
        </p:nvCxnSpPr>
        <p:spPr>
          <a:xfrm rot="16200000" flipH="1">
            <a:off x="4995379" y="4609188"/>
            <a:ext cx="1434938" cy="19044"/>
          </a:xfrm>
          <a:prstGeom prst="bentConnector3">
            <a:avLst/>
          </a:prstGeom>
          <a:ln w="38100" cap="rnd">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9" name="Elbow Connector 28">
            <a:extLst>
              <a:ext uri="{FF2B5EF4-FFF2-40B4-BE49-F238E27FC236}">
                <a16:creationId xmlns:a16="http://schemas.microsoft.com/office/drawing/2014/main" id="{CEE7D485-B576-654E-A97F-72883A81E7B4}"/>
              </a:ext>
            </a:extLst>
          </p:cNvPr>
          <p:cNvCxnSpPr>
            <a:cxnSpLocks/>
            <a:stCxn id="9" idx="0"/>
            <a:endCxn id="43" idx="2"/>
          </p:cNvCxnSpPr>
          <p:nvPr/>
        </p:nvCxnSpPr>
        <p:spPr>
          <a:xfrm rot="16200000" flipV="1">
            <a:off x="3936872" y="2455378"/>
            <a:ext cx="872952" cy="1"/>
          </a:xfrm>
          <a:prstGeom prst="bentConnector3">
            <a:avLst>
              <a:gd name="adj1" fmla="val 50000"/>
            </a:avLst>
          </a:prstGeom>
          <a:ln w="38100" cap="rnd">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EADD48E4-D2B2-2041-AF38-DE48CF07C116}"/>
              </a:ext>
            </a:extLst>
          </p:cNvPr>
          <p:cNvSpPr txBox="1"/>
          <p:nvPr/>
        </p:nvSpPr>
        <p:spPr>
          <a:xfrm>
            <a:off x="1010358" y="5342876"/>
            <a:ext cx="2278189" cy="584775"/>
          </a:xfrm>
          <a:prstGeom prst="rect">
            <a:avLst/>
          </a:prstGeom>
          <a:noFill/>
        </p:spPr>
        <p:txBody>
          <a:bodyPr wrap="none" lIns="91440" tIns="45720" rIns="91440" bIns="45720" rtlCol="0" anchor="ctr" anchorCtr="0">
            <a:spAutoFit/>
          </a:bodyPr>
          <a:lstStyle/>
          <a:p>
            <a:pPr algn="ctr"/>
            <a:r>
              <a:rPr lang="en-US" sz="1600" b="1">
                <a:solidFill>
                  <a:schemeClr val="tx2"/>
                </a:solidFill>
                <a:latin typeface="Poppins" panose="00000500000000000000" pitchFamily="2" charset="0"/>
                <a:ea typeface="League Spartan" charset="0"/>
                <a:cs typeface="Poppins" panose="00000500000000000000" pitchFamily="2" charset="0"/>
              </a:rPr>
              <a:t>Background and </a:t>
            </a:r>
          </a:p>
          <a:p>
            <a:pPr algn="ctr"/>
            <a:r>
              <a:rPr lang="en-US" sz="1600" b="1">
                <a:solidFill>
                  <a:schemeClr val="tx2"/>
                </a:solidFill>
                <a:latin typeface="Poppins" panose="00000500000000000000" pitchFamily="2" charset="0"/>
                <a:ea typeface="League Spartan" charset="0"/>
                <a:cs typeface="Poppins" panose="00000500000000000000" pitchFamily="2" charset="0"/>
              </a:rPr>
              <a:t>Dataset Description</a:t>
            </a:r>
          </a:p>
        </p:txBody>
      </p:sp>
      <p:sp>
        <p:nvSpPr>
          <p:cNvPr id="43" name="TextBox 42">
            <a:extLst>
              <a:ext uri="{FF2B5EF4-FFF2-40B4-BE49-F238E27FC236}">
                <a16:creationId xmlns:a16="http://schemas.microsoft.com/office/drawing/2014/main" id="{2EAE104F-0A07-E047-A97A-0E5A34BB202A}"/>
              </a:ext>
            </a:extLst>
          </p:cNvPr>
          <p:cNvSpPr txBox="1"/>
          <p:nvPr/>
        </p:nvSpPr>
        <p:spPr>
          <a:xfrm>
            <a:off x="3198185" y="1434128"/>
            <a:ext cx="2350323" cy="584775"/>
          </a:xfrm>
          <a:prstGeom prst="rect">
            <a:avLst/>
          </a:prstGeom>
          <a:noFill/>
        </p:spPr>
        <p:txBody>
          <a:bodyPr wrap="none" rtlCol="0" anchor="ctr" anchorCtr="0">
            <a:spAutoFit/>
          </a:bodyPr>
          <a:lstStyle/>
          <a:p>
            <a:pPr algn="ctr"/>
            <a:r>
              <a:rPr lang="en-US" sz="1600" b="1">
                <a:solidFill>
                  <a:schemeClr val="tx2"/>
                </a:solidFill>
                <a:latin typeface="Poppins" panose="00000500000000000000" pitchFamily="2" charset="0"/>
                <a:ea typeface="League Spartan" charset="0"/>
                <a:cs typeface="Poppins" panose="00000500000000000000" pitchFamily="2" charset="0"/>
              </a:rPr>
              <a:t>Warehouse Design /</a:t>
            </a:r>
          </a:p>
          <a:p>
            <a:pPr algn="ctr"/>
            <a:r>
              <a:rPr lang="en-US" sz="1600" b="1">
                <a:solidFill>
                  <a:schemeClr val="tx2"/>
                </a:solidFill>
                <a:latin typeface="Poppins" panose="00000500000000000000" pitchFamily="2" charset="0"/>
                <a:ea typeface="League Spartan" charset="0"/>
                <a:cs typeface="Poppins" panose="00000500000000000000" pitchFamily="2" charset="0"/>
              </a:rPr>
              <a:t>Dimension Modeling</a:t>
            </a:r>
          </a:p>
        </p:txBody>
      </p:sp>
      <p:sp>
        <p:nvSpPr>
          <p:cNvPr id="45" name="TextBox 44">
            <a:extLst>
              <a:ext uri="{FF2B5EF4-FFF2-40B4-BE49-F238E27FC236}">
                <a16:creationId xmlns:a16="http://schemas.microsoft.com/office/drawing/2014/main" id="{8B567D09-CDD1-1748-8DA1-68343FA1B3A5}"/>
              </a:ext>
            </a:extLst>
          </p:cNvPr>
          <p:cNvSpPr txBox="1"/>
          <p:nvPr/>
        </p:nvSpPr>
        <p:spPr>
          <a:xfrm>
            <a:off x="4653006" y="5336179"/>
            <a:ext cx="2138727" cy="584775"/>
          </a:xfrm>
          <a:prstGeom prst="rect">
            <a:avLst/>
          </a:prstGeom>
          <a:noFill/>
        </p:spPr>
        <p:txBody>
          <a:bodyPr wrap="none" rtlCol="0" anchor="ctr" anchorCtr="0">
            <a:spAutoFit/>
          </a:bodyPr>
          <a:lstStyle/>
          <a:p>
            <a:pPr algn="ctr"/>
            <a:r>
              <a:rPr lang="en-US" sz="1600" b="1">
                <a:solidFill>
                  <a:schemeClr val="tx2"/>
                </a:solidFill>
                <a:latin typeface="Poppins" panose="00000500000000000000" pitchFamily="2" charset="0"/>
                <a:ea typeface="League Spartan" charset="0"/>
                <a:cs typeface="Poppins" panose="00000500000000000000" pitchFamily="2" charset="0"/>
              </a:rPr>
              <a:t>Data Preparation /</a:t>
            </a:r>
          </a:p>
          <a:p>
            <a:pPr algn="ctr"/>
            <a:r>
              <a:rPr lang="en-US" sz="1600" b="1">
                <a:solidFill>
                  <a:schemeClr val="tx2"/>
                </a:solidFill>
                <a:latin typeface="Poppins" panose="00000500000000000000" pitchFamily="2" charset="0"/>
                <a:ea typeface="League Spartan" charset="0"/>
                <a:cs typeface="Poppins" panose="00000500000000000000" pitchFamily="2" charset="0"/>
              </a:rPr>
              <a:t>ETL</a:t>
            </a:r>
          </a:p>
        </p:txBody>
      </p:sp>
      <p:sp>
        <p:nvSpPr>
          <p:cNvPr id="47" name="TextBox 46">
            <a:extLst>
              <a:ext uri="{FF2B5EF4-FFF2-40B4-BE49-F238E27FC236}">
                <a16:creationId xmlns:a16="http://schemas.microsoft.com/office/drawing/2014/main" id="{23DC4D5C-8BD6-7A49-A97E-E577C5DD93EE}"/>
              </a:ext>
            </a:extLst>
          </p:cNvPr>
          <p:cNvSpPr txBox="1"/>
          <p:nvPr/>
        </p:nvSpPr>
        <p:spPr>
          <a:xfrm>
            <a:off x="6834927" y="1452212"/>
            <a:ext cx="2122697" cy="584775"/>
          </a:xfrm>
          <a:prstGeom prst="rect">
            <a:avLst/>
          </a:prstGeom>
          <a:noFill/>
        </p:spPr>
        <p:txBody>
          <a:bodyPr wrap="none" rtlCol="0" anchor="ctr" anchorCtr="0">
            <a:spAutoFit/>
          </a:bodyPr>
          <a:lstStyle/>
          <a:p>
            <a:pPr algn="ctr"/>
            <a:r>
              <a:rPr lang="en-US" sz="1600" b="1">
                <a:solidFill>
                  <a:schemeClr val="tx2"/>
                </a:solidFill>
                <a:latin typeface="Poppins" panose="00000500000000000000" pitchFamily="2" charset="0"/>
                <a:ea typeface="League Spartan" charset="0"/>
                <a:cs typeface="Poppins" panose="00000500000000000000" pitchFamily="2" charset="0"/>
              </a:rPr>
              <a:t>Data Exploration / </a:t>
            </a:r>
          </a:p>
          <a:p>
            <a:pPr algn="ctr"/>
            <a:r>
              <a:rPr lang="en-US" sz="1600" b="1">
                <a:solidFill>
                  <a:schemeClr val="tx2"/>
                </a:solidFill>
                <a:latin typeface="Poppins" panose="00000500000000000000" pitchFamily="2" charset="0"/>
                <a:ea typeface="League Spartan" charset="0"/>
                <a:cs typeface="Poppins" panose="00000500000000000000" pitchFamily="2" charset="0"/>
              </a:rPr>
              <a:t>Analysis</a:t>
            </a:r>
          </a:p>
        </p:txBody>
      </p:sp>
      <p:sp>
        <p:nvSpPr>
          <p:cNvPr id="49" name="TextBox 48">
            <a:extLst>
              <a:ext uri="{FF2B5EF4-FFF2-40B4-BE49-F238E27FC236}">
                <a16:creationId xmlns:a16="http://schemas.microsoft.com/office/drawing/2014/main" id="{575D328B-FD03-A44B-B17A-6347B1EB022D}"/>
              </a:ext>
            </a:extLst>
          </p:cNvPr>
          <p:cNvSpPr txBox="1"/>
          <p:nvPr/>
        </p:nvSpPr>
        <p:spPr>
          <a:xfrm>
            <a:off x="7574436" y="4963277"/>
            <a:ext cx="2497800" cy="338554"/>
          </a:xfrm>
          <a:prstGeom prst="rect">
            <a:avLst/>
          </a:prstGeom>
          <a:noFill/>
        </p:spPr>
        <p:txBody>
          <a:bodyPr wrap="none" rtlCol="0" anchor="ctr" anchorCtr="0">
            <a:spAutoFit/>
          </a:bodyPr>
          <a:lstStyle/>
          <a:p>
            <a:pPr algn="ctr"/>
            <a:r>
              <a:rPr lang="en-US" sz="1600" b="1">
                <a:solidFill>
                  <a:schemeClr val="tx2"/>
                </a:solidFill>
                <a:latin typeface="Poppins" panose="00000500000000000000" pitchFamily="2" charset="0"/>
                <a:ea typeface="League Spartan" charset="0"/>
                <a:cs typeface="Poppins" panose="00000500000000000000" pitchFamily="2" charset="0"/>
              </a:rPr>
              <a:t>Business Implications</a:t>
            </a:r>
          </a:p>
        </p:txBody>
      </p:sp>
      <p:pic>
        <p:nvPicPr>
          <p:cNvPr id="33" name="Graphic 32" descr="Checklist with solid fill">
            <a:extLst>
              <a:ext uri="{FF2B5EF4-FFF2-40B4-BE49-F238E27FC236}">
                <a16:creationId xmlns:a16="http://schemas.microsoft.com/office/drawing/2014/main" id="{7EBF45D4-A3CC-E17E-C59B-B2BFE4387A0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896275" y="2954261"/>
            <a:ext cx="884688" cy="884688"/>
          </a:xfrm>
          <a:prstGeom prst="rect">
            <a:avLst/>
          </a:prstGeom>
        </p:spPr>
      </p:pic>
      <p:pic>
        <p:nvPicPr>
          <p:cNvPr id="35" name="Graphic 34" descr="Workflow with solid fill">
            <a:extLst>
              <a:ext uri="{FF2B5EF4-FFF2-40B4-BE49-F238E27FC236}">
                <a16:creationId xmlns:a16="http://schemas.microsoft.com/office/drawing/2014/main" id="{2BC256A2-862C-F865-3F61-C73BF100724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241394" y="2942125"/>
            <a:ext cx="914400" cy="914400"/>
          </a:xfrm>
          <a:prstGeom prst="rect">
            <a:avLst/>
          </a:prstGeom>
        </p:spPr>
      </p:pic>
      <p:sp>
        <p:nvSpPr>
          <p:cNvPr id="38" name="TextBox 37">
            <a:extLst>
              <a:ext uri="{FF2B5EF4-FFF2-40B4-BE49-F238E27FC236}">
                <a16:creationId xmlns:a16="http://schemas.microsoft.com/office/drawing/2014/main" id="{D3847CD1-1092-6909-BF0C-73F7801A7D4A}"/>
              </a:ext>
            </a:extLst>
          </p:cNvPr>
          <p:cNvSpPr txBox="1"/>
          <p:nvPr/>
        </p:nvSpPr>
        <p:spPr>
          <a:xfrm>
            <a:off x="11727180" y="6279469"/>
            <a:ext cx="342900" cy="369332"/>
          </a:xfrm>
          <a:prstGeom prst="rect">
            <a:avLst/>
          </a:prstGeom>
          <a:noFill/>
        </p:spPr>
        <p:txBody>
          <a:bodyPr wrap="square" rtlCol="0">
            <a:spAutoFit/>
          </a:bodyPr>
          <a:lstStyle/>
          <a:p>
            <a:r>
              <a:rPr lang="en-US"/>
              <a:t>3</a:t>
            </a:r>
          </a:p>
        </p:txBody>
      </p:sp>
      <p:pic>
        <p:nvPicPr>
          <p:cNvPr id="2" name="Picture 1">
            <a:extLst>
              <a:ext uri="{FF2B5EF4-FFF2-40B4-BE49-F238E27FC236}">
                <a16:creationId xmlns:a16="http://schemas.microsoft.com/office/drawing/2014/main" id="{EA7A46D8-28E5-1320-4EDA-5CDD05948AD6}"/>
              </a:ext>
            </a:extLst>
          </p:cNvPr>
          <p:cNvPicPr>
            <a:picLocks noChangeAspect="1"/>
          </p:cNvPicPr>
          <p:nvPr/>
        </p:nvPicPr>
        <p:blipFill>
          <a:blip r:embed="rId6">
            <a:lum bright="70000" contrast="-70000"/>
          </a:blip>
          <a:stretch>
            <a:fillRect/>
          </a:stretch>
        </p:blipFill>
        <p:spPr>
          <a:xfrm>
            <a:off x="3793413" y="2894632"/>
            <a:ext cx="1169911" cy="1082561"/>
          </a:xfrm>
          <a:prstGeom prst="rect">
            <a:avLst/>
          </a:prstGeom>
        </p:spPr>
      </p:pic>
      <p:pic>
        <p:nvPicPr>
          <p:cNvPr id="3" name="Picture 2" descr="A magnifying glass with graph and arrows&#10;&#10;Description automatically generated">
            <a:extLst>
              <a:ext uri="{FF2B5EF4-FFF2-40B4-BE49-F238E27FC236}">
                <a16:creationId xmlns:a16="http://schemas.microsoft.com/office/drawing/2014/main" id="{E1307377-87C0-8A2C-C6E5-785FA51A530D}"/>
              </a:ext>
            </a:extLst>
          </p:cNvPr>
          <p:cNvPicPr>
            <a:picLocks noChangeAspect="1"/>
          </p:cNvPicPr>
          <p:nvPr/>
        </p:nvPicPr>
        <p:blipFill>
          <a:blip r:embed="rId7">
            <a:lum bright="70000" contrast="-70000"/>
          </a:blip>
          <a:stretch>
            <a:fillRect/>
          </a:stretch>
        </p:blipFill>
        <p:spPr>
          <a:xfrm>
            <a:off x="6556311" y="2957632"/>
            <a:ext cx="987397" cy="898893"/>
          </a:xfrm>
          <a:prstGeom prst="rect">
            <a:avLst/>
          </a:prstGeom>
        </p:spPr>
      </p:pic>
      <p:sp>
        <p:nvSpPr>
          <p:cNvPr id="4" name="TextBox 3">
            <a:extLst>
              <a:ext uri="{FF2B5EF4-FFF2-40B4-BE49-F238E27FC236}">
                <a16:creationId xmlns:a16="http://schemas.microsoft.com/office/drawing/2014/main" id="{2D05D449-C5E9-6CCE-0FAE-2AB4AFE85C11}"/>
              </a:ext>
            </a:extLst>
          </p:cNvPr>
          <p:cNvSpPr txBox="1"/>
          <p:nvPr/>
        </p:nvSpPr>
        <p:spPr>
          <a:xfrm>
            <a:off x="4658747" y="6279469"/>
            <a:ext cx="2874505" cy="369332"/>
          </a:xfrm>
          <a:prstGeom prst="rect">
            <a:avLst/>
          </a:prstGeom>
          <a:noFill/>
        </p:spPr>
        <p:txBody>
          <a:bodyPr wrap="square" rtlCol="0">
            <a:spAutoFit/>
          </a:bodyPr>
          <a:lstStyle/>
          <a:p>
            <a:pPr algn="ctr"/>
            <a:r>
              <a:rPr lang="en-US"/>
              <a:t>Bitan Mani</a:t>
            </a:r>
          </a:p>
        </p:txBody>
      </p:sp>
    </p:spTree>
    <p:extLst>
      <p:ext uri="{BB962C8B-B14F-4D97-AF65-F5344CB8AC3E}">
        <p14:creationId xmlns:p14="http://schemas.microsoft.com/office/powerpoint/2010/main" val="19333476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D5FC2BD-FE80-8544-EC3B-9E5FA6F4BF94}"/>
              </a:ext>
            </a:extLst>
          </p:cNvPr>
          <p:cNvPicPr>
            <a:picLocks noChangeAspect="1"/>
          </p:cNvPicPr>
          <p:nvPr/>
        </p:nvPicPr>
        <p:blipFill>
          <a:blip r:embed="rId3"/>
          <a:stretch>
            <a:fillRect/>
          </a:stretch>
        </p:blipFill>
        <p:spPr>
          <a:xfrm>
            <a:off x="3183038" y="1413337"/>
            <a:ext cx="8495858" cy="4492990"/>
          </a:xfrm>
          <a:prstGeom prst="rect">
            <a:avLst/>
          </a:prstGeom>
          <a:ln>
            <a:solidFill>
              <a:srgbClr val="10414D"/>
            </a:solidFill>
          </a:ln>
        </p:spPr>
      </p:pic>
      <p:sp>
        <p:nvSpPr>
          <p:cNvPr id="5" name="TextBox 4">
            <a:extLst>
              <a:ext uri="{FF2B5EF4-FFF2-40B4-BE49-F238E27FC236}">
                <a16:creationId xmlns:a16="http://schemas.microsoft.com/office/drawing/2014/main" id="{7C8536E7-96D9-5ED8-A0CC-F482BF0D5C27}"/>
              </a:ext>
            </a:extLst>
          </p:cNvPr>
          <p:cNvSpPr txBox="1"/>
          <p:nvPr/>
        </p:nvSpPr>
        <p:spPr>
          <a:xfrm>
            <a:off x="2231836" y="267409"/>
            <a:ext cx="7401385" cy="646331"/>
          </a:xfrm>
          <a:prstGeom prst="rect">
            <a:avLst/>
          </a:prstGeom>
          <a:noFill/>
        </p:spPr>
        <p:txBody>
          <a:bodyPr wrap="none" rtlCol="0">
            <a:spAutoFit/>
          </a:bodyPr>
          <a:lstStyle/>
          <a:p>
            <a:pPr algn="ctr"/>
            <a:r>
              <a:rPr lang="en-US" sz="3600" b="1">
                <a:solidFill>
                  <a:schemeClr val="tx2"/>
                </a:solidFill>
                <a:latin typeface="Poppins" panose="00000500000000000000" pitchFamily="2" charset="0"/>
                <a:cs typeface="Poppins" panose="00000500000000000000" pitchFamily="2" charset="0"/>
              </a:rPr>
              <a:t>Data Analysis &amp; Visualizations</a:t>
            </a:r>
          </a:p>
        </p:txBody>
      </p:sp>
      <p:sp>
        <p:nvSpPr>
          <p:cNvPr id="9" name="Rectangle: Rounded Corners 8">
            <a:extLst>
              <a:ext uri="{FF2B5EF4-FFF2-40B4-BE49-F238E27FC236}">
                <a16:creationId xmlns:a16="http://schemas.microsoft.com/office/drawing/2014/main" id="{D88F0CDF-C8D6-C308-1A64-3E859CDBC00B}"/>
              </a:ext>
            </a:extLst>
          </p:cNvPr>
          <p:cNvSpPr/>
          <p:nvPr/>
        </p:nvSpPr>
        <p:spPr>
          <a:xfrm>
            <a:off x="691486" y="1413338"/>
            <a:ext cx="2341081" cy="4492990"/>
          </a:xfrm>
          <a:prstGeom prst="roundRect">
            <a:avLst/>
          </a:prstGeom>
          <a:solidFill>
            <a:schemeClr val="bg2">
              <a:lumMod val="9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9A4D7998-8297-205D-888E-68967C24A609}"/>
              </a:ext>
            </a:extLst>
          </p:cNvPr>
          <p:cNvSpPr txBox="1"/>
          <p:nvPr/>
        </p:nvSpPr>
        <p:spPr>
          <a:xfrm>
            <a:off x="827374" y="2490666"/>
            <a:ext cx="2068144" cy="3704145"/>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p>
            <a:pPr marL="285750" indent="-285750">
              <a:buFont typeface="Arial" panose="020B0604020202020204" pitchFamily="34" charset="0"/>
              <a:buChar char="•"/>
            </a:pPr>
            <a:r>
              <a:rPr lang="en-US" sz="1400">
                <a:latin typeface="Poppins" panose="00000500000000000000" pitchFamily="2" charset="0"/>
                <a:cs typeface="Poppins" panose="00000500000000000000" pitchFamily="2" charset="0"/>
              </a:rPr>
              <a:t>Illustrates the comparative financial contributions made by patients and their insurance providers</a:t>
            </a:r>
          </a:p>
          <a:p>
            <a:endParaRPr lang="en-US" sz="1400">
              <a:latin typeface="Poppins" panose="00000500000000000000" pitchFamily="2" charset="0"/>
              <a:cs typeface="Poppins" panose="00000500000000000000" pitchFamily="2" charset="0"/>
            </a:endParaRPr>
          </a:p>
          <a:p>
            <a:pPr marL="285750" indent="-285750">
              <a:buFont typeface="Arial" panose="020B0604020202020204" pitchFamily="34" charset="0"/>
              <a:buChar char="•"/>
            </a:pPr>
            <a:r>
              <a:rPr lang="en-US" sz="1400">
                <a:latin typeface="Poppins" panose="00000500000000000000" pitchFamily="2" charset="0"/>
                <a:cs typeface="Poppins" panose="00000500000000000000" pitchFamily="2" charset="0"/>
              </a:rPr>
              <a:t>Offers insights into which plans contribute most within the insurance provider</a:t>
            </a:r>
            <a:endParaRPr lang="en-IN" sz="1400">
              <a:latin typeface="Poppins" panose="00000500000000000000" pitchFamily="2" charset="0"/>
              <a:cs typeface="Poppins" panose="00000500000000000000" pitchFamily="2" charset="0"/>
            </a:endParaRPr>
          </a:p>
        </p:txBody>
      </p:sp>
      <p:sp>
        <p:nvSpPr>
          <p:cNvPr id="8" name="TextBox 7">
            <a:extLst>
              <a:ext uri="{FF2B5EF4-FFF2-40B4-BE49-F238E27FC236}">
                <a16:creationId xmlns:a16="http://schemas.microsoft.com/office/drawing/2014/main" id="{62E82DE1-77D3-6133-4452-674B0EA7853C}"/>
              </a:ext>
            </a:extLst>
          </p:cNvPr>
          <p:cNvSpPr txBox="1"/>
          <p:nvPr/>
        </p:nvSpPr>
        <p:spPr>
          <a:xfrm>
            <a:off x="4658747" y="6405925"/>
            <a:ext cx="2874505" cy="369332"/>
          </a:xfrm>
          <a:prstGeom prst="rect">
            <a:avLst/>
          </a:prstGeom>
          <a:noFill/>
        </p:spPr>
        <p:txBody>
          <a:bodyPr wrap="square" rtlCol="0">
            <a:spAutoFit/>
          </a:bodyPr>
          <a:lstStyle/>
          <a:p>
            <a:pPr algn="ctr"/>
            <a:r>
              <a:rPr lang="en-US"/>
              <a:t>Soumya Shah</a:t>
            </a:r>
          </a:p>
        </p:txBody>
      </p:sp>
      <p:pic>
        <p:nvPicPr>
          <p:cNvPr id="10" name="Picture 9">
            <a:extLst>
              <a:ext uri="{FF2B5EF4-FFF2-40B4-BE49-F238E27FC236}">
                <a16:creationId xmlns:a16="http://schemas.microsoft.com/office/drawing/2014/main" id="{59CC99C3-8277-7A61-78EB-698A21B45994}"/>
              </a:ext>
            </a:extLst>
          </p:cNvPr>
          <p:cNvPicPr>
            <a:picLocks noChangeAspect="1"/>
          </p:cNvPicPr>
          <p:nvPr/>
        </p:nvPicPr>
        <p:blipFill>
          <a:blip r:embed="rId4"/>
          <a:stretch>
            <a:fillRect/>
          </a:stretch>
        </p:blipFill>
        <p:spPr>
          <a:xfrm>
            <a:off x="1491056" y="1581612"/>
            <a:ext cx="740780" cy="740780"/>
          </a:xfrm>
          <a:prstGeom prst="rect">
            <a:avLst/>
          </a:prstGeom>
        </p:spPr>
      </p:pic>
      <p:sp>
        <p:nvSpPr>
          <p:cNvPr id="2" name="TextBox 1">
            <a:extLst>
              <a:ext uri="{FF2B5EF4-FFF2-40B4-BE49-F238E27FC236}">
                <a16:creationId xmlns:a16="http://schemas.microsoft.com/office/drawing/2014/main" id="{C87BD5D7-5B78-1724-50F2-9DF9F3213345}"/>
              </a:ext>
            </a:extLst>
          </p:cNvPr>
          <p:cNvSpPr txBox="1"/>
          <p:nvPr/>
        </p:nvSpPr>
        <p:spPr>
          <a:xfrm>
            <a:off x="11727180" y="6279469"/>
            <a:ext cx="386162" cy="369332"/>
          </a:xfrm>
          <a:prstGeom prst="rect">
            <a:avLst/>
          </a:prstGeom>
          <a:noFill/>
        </p:spPr>
        <p:txBody>
          <a:bodyPr wrap="square" rtlCol="0">
            <a:spAutoFit/>
          </a:bodyPr>
          <a:lstStyle/>
          <a:p>
            <a:r>
              <a:rPr lang="en-US"/>
              <a:t>30</a:t>
            </a:r>
          </a:p>
        </p:txBody>
      </p:sp>
    </p:spTree>
    <p:extLst>
      <p:ext uri="{BB962C8B-B14F-4D97-AF65-F5344CB8AC3E}">
        <p14:creationId xmlns:p14="http://schemas.microsoft.com/office/powerpoint/2010/main" val="297636721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4CF026E-8CF0-3073-E31A-7F80CC873161}"/>
              </a:ext>
            </a:extLst>
          </p:cNvPr>
          <p:cNvSpPr txBox="1"/>
          <p:nvPr/>
        </p:nvSpPr>
        <p:spPr>
          <a:xfrm>
            <a:off x="1817916" y="2866713"/>
            <a:ext cx="7081344" cy="707886"/>
          </a:xfrm>
          <a:prstGeom prst="rect">
            <a:avLst/>
          </a:prstGeom>
          <a:noFill/>
        </p:spPr>
        <p:txBody>
          <a:bodyPr wrap="square" lIns="91440" tIns="45720" rIns="91440" bIns="45720" rtlCol="0" anchor="t">
            <a:spAutoFit/>
          </a:bodyPr>
          <a:lstStyle/>
          <a:p>
            <a:pPr algn="ctr"/>
            <a:r>
              <a:rPr lang="en-US" sz="4000" b="1">
                <a:solidFill>
                  <a:schemeClr val="tx2"/>
                </a:solidFill>
                <a:latin typeface="Poppins"/>
                <a:cs typeface="Poppins"/>
              </a:rPr>
              <a:t>PREDICTIVE MODELLING</a:t>
            </a:r>
            <a:endParaRPr lang="en-US" sz="4000" b="1">
              <a:solidFill>
                <a:schemeClr val="tx2"/>
              </a:solidFill>
              <a:latin typeface="Poppins" pitchFamily="2" charset="77"/>
              <a:cs typeface="Poppins" pitchFamily="2" charset="77"/>
            </a:endParaRPr>
          </a:p>
        </p:txBody>
      </p:sp>
      <p:pic>
        <p:nvPicPr>
          <p:cNvPr id="4" name="Picture 3" descr="A black background with white lines&#10;&#10;Description automatically generated">
            <a:extLst>
              <a:ext uri="{FF2B5EF4-FFF2-40B4-BE49-F238E27FC236}">
                <a16:creationId xmlns:a16="http://schemas.microsoft.com/office/drawing/2014/main" id="{87D74B86-4D48-15A8-14AC-329B77091178}"/>
              </a:ext>
            </a:extLst>
          </p:cNvPr>
          <p:cNvPicPr>
            <a:picLocks noChangeAspect="1"/>
          </p:cNvPicPr>
          <p:nvPr/>
        </p:nvPicPr>
        <p:blipFill>
          <a:blip r:embed="rId2">
            <a:duotone>
              <a:prstClr val="black"/>
              <a:srgbClr val="10414D">
                <a:tint val="45000"/>
                <a:satMod val="400000"/>
              </a:srgbClr>
            </a:duotone>
          </a:blip>
          <a:stretch>
            <a:fillRect/>
          </a:stretch>
        </p:blipFill>
        <p:spPr>
          <a:xfrm>
            <a:off x="8252840" y="2249106"/>
            <a:ext cx="1962150" cy="1943100"/>
          </a:xfrm>
          <a:prstGeom prst="rect">
            <a:avLst/>
          </a:prstGeom>
        </p:spPr>
      </p:pic>
      <p:sp>
        <p:nvSpPr>
          <p:cNvPr id="3" name="TextBox 2">
            <a:extLst>
              <a:ext uri="{FF2B5EF4-FFF2-40B4-BE49-F238E27FC236}">
                <a16:creationId xmlns:a16="http://schemas.microsoft.com/office/drawing/2014/main" id="{F7E5AA1B-4762-E715-5602-CF75A74D8689}"/>
              </a:ext>
            </a:extLst>
          </p:cNvPr>
          <p:cNvSpPr txBox="1"/>
          <p:nvPr/>
        </p:nvSpPr>
        <p:spPr>
          <a:xfrm>
            <a:off x="4658747" y="6279469"/>
            <a:ext cx="2874505" cy="369332"/>
          </a:xfrm>
          <a:prstGeom prst="rect">
            <a:avLst/>
          </a:prstGeom>
          <a:noFill/>
        </p:spPr>
        <p:txBody>
          <a:bodyPr wrap="square" lIns="91440" tIns="45720" rIns="91440" bIns="45720" rtlCol="0" anchor="t">
            <a:spAutoFit/>
          </a:bodyPr>
          <a:lstStyle/>
          <a:p>
            <a:pPr algn="ctr"/>
            <a:r>
              <a:rPr lang="en-US" dirty="0"/>
              <a:t>Sachin</a:t>
            </a:r>
            <a:r>
              <a:rPr lang="en-US"/>
              <a:t> H B</a:t>
            </a:r>
            <a:r>
              <a:rPr lang="en-US" dirty="0"/>
              <a:t> </a:t>
            </a:r>
          </a:p>
        </p:txBody>
      </p:sp>
    </p:spTree>
    <p:extLst>
      <p:ext uri="{BB962C8B-B14F-4D97-AF65-F5344CB8AC3E}">
        <p14:creationId xmlns:p14="http://schemas.microsoft.com/office/powerpoint/2010/main" val="174624767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F02CCAB-CD8E-E355-327C-48E87671CFE4}"/>
              </a:ext>
            </a:extLst>
          </p:cNvPr>
          <p:cNvSpPr txBox="1"/>
          <p:nvPr/>
        </p:nvSpPr>
        <p:spPr>
          <a:xfrm>
            <a:off x="3419663" y="267409"/>
            <a:ext cx="5025736" cy="646331"/>
          </a:xfrm>
          <a:prstGeom prst="rect">
            <a:avLst/>
          </a:prstGeom>
          <a:noFill/>
        </p:spPr>
        <p:txBody>
          <a:bodyPr wrap="none" rtlCol="0">
            <a:spAutoFit/>
          </a:bodyPr>
          <a:lstStyle/>
          <a:p>
            <a:pPr algn="ctr"/>
            <a:r>
              <a:rPr lang="en-US" sz="3600" b="1">
                <a:solidFill>
                  <a:schemeClr val="tx2"/>
                </a:solidFill>
                <a:latin typeface="Poppins" panose="00000500000000000000" pitchFamily="2" charset="0"/>
                <a:cs typeface="Poppins" panose="00000500000000000000" pitchFamily="2" charset="0"/>
              </a:rPr>
              <a:t>Predictive Modelling</a:t>
            </a:r>
          </a:p>
        </p:txBody>
      </p:sp>
      <p:sp>
        <p:nvSpPr>
          <p:cNvPr id="2" name="TextBox 1">
            <a:extLst>
              <a:ext uri="{FF2B5EF4-FFF2-40B4-BE49-F238E27FC236}">
                <a16:creationId xmlns:a16="http://schemas.microsoft.com/office/drawing/2014/main" id="{03F8506E-0942-1AA1-B564-B90C1BB03B1A}"/>
              </a:ext>
            </a:extLst>
          </p:cNvPr>
          <p:cNvSpPr txBox="1"/>
          <p:nvPr/>
        </p:nvSpPr>
        <p:spPr>
          <a:xfrm>
            <a:off x="713979" y="1720840"/>
            <a:ext cx="1907302" cy="34163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latin typeface="Poppins" panose="00000500000000000000" pitchFamily="2" charset="0"/>
                <a:cs typeface="Poppins" panose="00000500000000000000" pitchFamily="2" charset="0"/>
              </a:rPr>
              <a:t>Predict Useful Parameters Based on the past data</a:t>
            </a:r>
          </a:p>
          <a:p>
            <a:pPr marL="285750" indent="-285750">
              <a:buFont typeface="Arial"/>
              <a:buChar char="•"/>
            </a:pPr>
            <a:endParaRPr lang="en-US" dirty="0">
              <a:latin typeface="Poppins" panose="00000500000000000000" pitchFamily="2" charset="0"/>
              <a:cs typeface="Poppins" panose="00000500000000000000" pitchFamily="2" charset="0"/>
            </a:endParaRPr>
          </a:p>
          <a:p>
            <a:pPr marL="285750" indent="-285750">
              <a:buFont typeface="Arial"/>
              <a:buChar char="•"/>
            </a:pPr>
            <a:r>
              <a:rPr lang="en-US" dirty="0">
                <a:latin typeface="Poppins" panose="00000500000000000000" pitchFamily="2" charset="0"/>
                <a:cs typeface="Poppins" panose="00000500000000000000" pitchFamily="2" charset="0"/>
              </a:rPr>
              <a:t>Billing Amount</a:t>
            </a:r>
          </a:p>
          <a:p>
            <a:pPr marL="285750" indent="-285750">
              <a:buFont typeface="Arial"/>
              <a:buChar char="•"/>
            </a:pPr>
            <a:r>
              <a:rPr lang="en-US" dirty="0">
                <a:latin typeface="Poppins" panose="00000500000000000000" pitchFamily="2" charset="0"/>
                <a:cs typeface="Poppins" panose="00000500000000000000" pitchFamily="2" charset="0"/>
              </a:rPr>
              <a:t>Length of Stay </a:t>
            </a:r>
          </a:p>
          <a:p>
            <a:pPr marL="285750" indent="-285750">
              <a:buFont typeface="Arial"/>
              <a:buChar char="•"/>
            </a:pPr>
            <a:endParaRPr lang="en-US" dirty="0">
              <a:latin typeface="Poppins" panose="00000500000000000000" pitchFamily="2" charset="0"/>
              <a:cs typeface="Poppins" panose="00000500000000000000" pitchFamily="2" charset="0"/>
            </a:endParaRPr>
          </a:p>
        </p:txBody>
      </p:sp>
      <p:sp>
        <p:nvSpPr>
          <p:cNvPr id="5" name="TextBox 4">
            <a:extLst>
              <a:ext uri="{FF2B5EF4-FFF2-40B4-BE49-F238E27FC236}">
                <a16:creationId xmlns:a16="http://schemas.microsoft.com/office/drawing/2014/main" id="{003443C6-250C-1A97-BB83-B7C4808894C1}"/>
              </a:ext>
            </a:extLst>
          </p:cNvPr>
          <p:cNvSpPr txBox="1"/>
          <p:nvPr/>
        </p:nvSpPr>
        <p:spPr>
          <a:xfrm>
            <a:off x="11727180" y="6279469"/>
            <a:ext cx="386162" cy="369332"/>
          </a:xfrm>
          <a:prstGeom prst="rect">
            <a:avLst/>
          </a:prstGeom>
          <a:noFill/>
        </p:spPr>
        <p:txBody>
          <a:bodyPr wrap="square" rtlCol="0">
            <a:spAutoFit/>
          </a:bodyPr>
          <a:lstStyle/>
          <a:p>
            <a:r>
              <a:rPr lang="en-US"/>
              <a:t>32</a:t>
            </a:r>
          </a:p>
        </p:txBody>
      </p:sp>
      <p:sp>
        <p:nvSpPr>
          <p:cNvPr id="6" name="TextBox 5">
            <a:extLst>
              <a:ext uri="{FF2B5EF4-FFF2-40B4-BE49-F238E27FC236}">
                <a16:creationId xmlns:a16="http://schemas.microsoft.com/office/drawing/2014/main" id="{75064958-96B3-703B-043D-658449E4458D}"/>
              </a:ext>
            </a:extLst>
          </p:cNvPr>
          <p:cNvSpPr txBox="1"/>
          <p:nvPr/>
        </p:nvSpPr>
        <p:spPr>
          <a:xfrm>
            <a:off x="4658747" y="6279469"/>
            <a:ext cx="2874505" cy="369332"/>
          </a:xfrm>
          <a:prstGeom prst="rect">
            <a:avLst/>
          </a:prstGeom>
          <a:noFill/>
        </p:spPr>
        <p:txBody>
          <a:bodyPr wrap="square" lIns="91440" tIns="45720" rIns="91440" bIns="45720" rtlCol="0" anchor="t">
            <a:spAutoFit/>
          </a:bodyPr>
          <a:lstStyle/>
          <a:p>
            <a:pPr algn="ctr"/>
            <a:r>
              <a:rPr lang="en-US" dirty="0"/>
              <a:t>Sachin</a:t>
            </a:r>
          </a:p>
        </p:txBody>
      </p:sp>
      <p:pic>
        <p:nvPicPr>
          <p:cNvPr id="11" name="Picture 10">
            <a:extLst>
              <a:ext uri="{FF2B5EF4-FFF2-40B4-BE49-F238E27FC236}">
                <a16:creationId xmlns:a16="http://schemas.microsoft.com/office/drawing/2014/main" id="{19481349-6B4C-EF6B-5129-DE29D795582C}"/>
              </a:ext>
            </a:extLst>
          </p:cNvPr>
          <p:cNvPicPr>
            <a:picLocks noChangeAspect="1"/>
          </p:cNvPicPr>
          <p:nvPr/>
        </p:nvPicPr>
        <p:blipFill rotWithShape="1">
          <a:blip r:embed="rId2"/>
          <a:srcRect t="1980"/>
          <a:stretch/>
        </p:blipFill>
        <p:spPr>
          <a:xfrm>
            <a:off x="2621281" y="1188720"/>
            <a:ext cx="9018478" cy="4915082"/>
          </a:xfrm>
          <a:prstGeom prst="rect">
            <a:avLst/>
          </a:prstGeom>
          <a:ln>
            <a:solidFill>
              <a:schemeClr val="tx1"/>
            </a:solidFill>
          </a:ln>
        </p:spPr>
      </p:pic>
    </p:spTree>
    <p:extLst>
      <p:ext uri="{BB962C8B-B14F-4D97-AF65-F5344CB8AC3E}">
        <p14:creationId xmlns:p14="http://schemas.microsoft.com/office/powerpoint/2010/main" val="206199784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9FD3DEF-AABD-421D-FDB2-0AA7A718614C}"/>
              </a:ext>
            </a:extLst>
          </p:cNvPr>
          <p:cNvPicPr>
            <a:picLocks noChangeAspect="1"/>
          </p:cNvPicPr>
          <p:nvPr/>
        </p:nvPicPr>
        <p:blipFill>
          <a:blip r:embed="rId2"/>
          <a:stretch>
            <a:fillRect/>
          </a:stretch>
        </p:blipFill>
        <p:spPr>
          <a:xfrm>
            <a:off x="2119688" y="1048132"/>
            <a:ext cx="7625686" cy="5096945"/>
          </a:xfrm>
          <a:prstGeom prst="rect">
            <a:avLst/>
          </a:prstGeom>
          <a:ln>
            <a:solidFill>
              <a:schemeClr val="tx1"/>
            </a:solidFill>
          </a:ln>
        </p:spPr>
      </p:pic>
      <p:sp>
        <p:nvSpPr>
          <p:cNvPr id="6" name="TextBox 5">
            <a:extLst>
              <a:ext uri="{FF2B5EF4-FFF2-40B4-BE49-F238E27FC236}">
                <a16:creationId xmlns:a16="http://schemas.microsoft.com/office/drawing/2014/main" id="{FF8E3940-610F-F766-9A01-1BC71A25952D}"/>
              </a:ext>
            </a:extLst>
          </p:cNvPr>
          <p:cNvSpPr txBox="1"/>
          <p:nvPr/>
        </p:nvSpPr>
        <p:spPr>
          <a:xfrm>
            <a:off x="3419663" y="267409"/>
            <a:ext cx="5025736" cy="646331"/>
          </a:xfrm>
          <a:prstGeom prst="rect">
            <a:avLst/>
          </a:prstGeom>
          <a:noFill/>
        </p:spPr>
        <p:txBody>
          <a:bodyPr wrap="none" rtlCol="0">
            <a:spAutoFit/>
          </a:bodyPr>
          <a:lstStyle/>
          <a:p>
            <a:pPr algn="ctr"/>
            <a:r>
              <a:rPr lang="en-US" sz="3600" b="1">
                <a:solidFill>
                  <a:schemeClr val="tx2"/>
                </a:solidFill>
                <a:latin typeface="Poppins" panose="00000500000000000000" pitchFamily="2" charset="0"/>
                <a:cs typeface="Poppins" panose="00000500000000000000" pitchFamily="2" charset="0"/>
              </a:rPr>
              <a:t>Predictive Modelling</a:t>
            </a:r>
          </a:p>
        </p:txBody>
      </p:sp>
      <p:sp>
        <p:nvSpPr>
          <p:cNvPr id="2" name="TextBox 1">
            <a:extLst>
              <a:ext uri="{FF2B5EF4-FFF2-40B4-BE49-F238E27FC236}">
                <a16:creationId xmlns:a16="http://schemas.microsoft.com/office/drawing/2014/main" id="{F1B05F17-1EDA-F97B-D77F-F2FAE1EF266E}"/>
              </a:ext>
            </a:extLst>
          </p:cNvPr>
          <p:cNvSpPr txBox="1"/>
          <p:nvPr/>
        </p:nvSpPr>
        <p:spPr>
          <a:xfrm>
            <a:off x="11727180" y="6279469"/>
            <a:ext cx="386162" cy="369332"/>
          </a:xfrm>
          <a:prstGeom prst="rect">
            <a:avLst/>
          </a:prstGeom>
          <a:noFill/>
        </p:spPr>
        <p:txBody>
          <a:bodyPr wrap="square" rtlCol="0">
            <a:spAutoFit/>
          </a:bodyPr>
          <a:lstStyle/>
          <a:p>
            <a:r>
              <a:rPr lang="en-US"/>
              <a:t>33</a:t>
            </a:r>
          </a:p>
        </p:txBody>
      </p:sp>
      <p:sp>
        <p:nvSpPr>
          <p:cNvPr id="3" name="TextBox 2">
            <a:extLst>
              <a:ext uri="{FF2B5EF4-FFF2-40B4-BE49-F238E27FC236}">
                <a16:creationId xmlns:a16="http://schemas.microsoft.com/office/drawing/2014/main" id="{258100B5-BF55-84DA-B1E5-EBC0485DC8FC}"/>
              </a:ext>
            </a:extLst>
          </p:cNvPr>
          <p:cNvSpPr txBox="1"/>
          <p:nvPr/>
        </p:nvSpPr>
        <p:spPr>
          <a:xfrm>
            <a:off x="4658747" y="6279469"/>
            <a:ext cx="2874505" cy="369332"/>
          </a:xfrm>
          <a:prstGeom prst="rect">
            <a:avLst/>
          </a:prstGeom>
          <a:noFill/>
        </p:spPr>
        <p:txBody>
          <a:bodyPr wrap="square" lIns="91440" tIns="45720" rIns="91440" bIns="45720" rtlCol="0" anchor="t">
            <a:spAutoFit/>
          </a:bodyPr>
          <a:lstStyle/>
          <a:p>
            <a:pPr algn="ctr"/>
            <a:r>
              <a:rPr lang="en-US"/>
              <a:t>Sachin</a:t>
            </a:r>
          </a:p>
        </p:txBody>
      </p:sp>
    </p:spTree>
    <p:extLst>
      <p:ext uri="{BB962C8B-B14F-4D97-AF65-F5344CB8AC3E}">
        <p14:creationId xmlns:p14="http://schemas.microsoft.com/office/powerpoint/2010/main" val="23942916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BD481EF-48BC-7F07-A958-7F10623709B6}"/>
              </a:ext>
            </a:extLst>
          </p:cNvPr>
          <p:cNvPicPr>
            <a:picLocks noChangeAspect="1"/>
          </p:cNvPicPr>
          <p:nvPr/>
        </p:nvPicPr>
        <p:blipFill>
          <a:blip r:embed="rId2"/>
          <a:stretch>
            <a:fillRect/>
          </a:stretch>
        </p:blipFill>
        <p:spPr>
          <a:xfrm>
            <a:off x="3777410" y="3841959"/>
            <a:ext cx="4861981" cy="1356478"/>
          </a:xfrm>
          <a:prstGeom prst="rect">
            <a:avLst/>
          </a:prstGeom>
          <a:ln>
            <a:solidFill>
              <a:schemeClr val="tx1"/>
            </a:solidFill>
          </a:ln>
        </p:spPr>
      </p:pic>
      <p:pic>
        <p:nvPicPr>
          <p:cNvPr id="5" name="Picture 4">
            <a:extLst>
              <a:ext uri="{FF2B5EF4-FFF2-40B4-BE49-F238E27FC236}">
                <a16:creationId xmlns:a16="http://schemas.microsoft.com/office/drawing/2014/main" id="{0A05CBB2-FD9F-2DEF-A01C-88D39A37B2C1}"/>
              </a:ext>
            </a:extLst>
          </p:cNvPr>
          <p:cNvPicPr>
            <a:picLocks noChangeAspect="1"/>
          </p:cNvPicPr>
          <p:nvPr/>
        </p:nvPicPr>
        <p:blipFill>
          <a:blip r:embed="rId3"/>
          <a:stretch>
            <a:fillRect/>
          </a:stretch>
        </p:blipFill>
        <p:spPr>
          <a:xfrm>
            <a:off x="2908655" y="1659563"/>
            <a:ext cx="6599492" cy="1844200"/>
          </a:xfrm>
          <a:prstGeom prst="rect">
            <a:avLst/>
          </a:prstGeom>
          <a:ln>
            <a:solidFill>
              <a:schemeClr val="tx1"/>
            </a:solidFill>
          </a:ln>
        </p:spPr>
      </p:pic>
      <p:sp>
        <p:nvSpPr>
          <p:cNvPr id="6" name="TextBox 5">
            <a:extLst>
              <a:ext uri="{FF2B5EF4-FFF2-40B4-BE49-F238E27FC236}">
                <a16:creationId xmlns:a16="http://schemas.microsoft.com/office/drawing/2014/main" id="{AB5766CF-9449-45F5-9F26-43D1C89844D3}"/>
              </a:ext>
            </a:extLst>
          </p:cNvPr>
          <p:cNvSpPr txBox="1"/>
          <p:nvPr/>
        </p:nvSpPr>
        <p:spPr>
          <a:xfrm>
            <a:off x="3419663" y="267409"/>
            <a:ext cx="5025736" cy="646331"/>
          </a:xfrm>
          <a:prstGeom prst="rect">
            <a:avLst/>
          </a:prstGeom>
          <a:noFill/>
        </p:spPr>
        <p:txBody>
          <a:bodyPr wrap="none" rtlCol="0">
            <a:spAutoFit/>
          </a:bodyPr>
          <a:lstStyle/>
          <a:p>
            <a:pPr algn="ctr"/>
            <a:r>
              <a:rPr lang="en-US" sz="3600" b="1">
                <a:solidFill>
                  <a:schemeClr val="tx2"/>
                </a:solidFill>
                <a:latin typeface="Poppins" panose="00000500000000000000" pitchFamily="2" charset="0"/>
                <a:cs typeface="Poppins" panose="00000500000000000000" pitchFamily="2" charset="0"/>
              </a:rPr>
              <a:t>Predictive Modelling</a:t>
            </a:r>
          </a:p>
        </p:txBody>
      </p:sp>
      <p:sp>
        <p:nvSpPr>
          <p:cNvPr id="2" name="TextBox 1">
            <a:extLst>
              <a:ext uri="{FF2B5EF4-FFF2-40B4-BE49-F238E27FC236}">
                <a16:creationId xmlns:a16="http://schemas.microsoft.com/office/drawing/2014/main" id="{CBE1198D-2545-DCE2-2968-57AAFE666FB5}"/>
              </a:ext>
            </a:extLst>
          </p:cNvPr>
          <p:cNvSpPr txBox="1"/>
          <p:nvPr/>
        </p:nvSpPr>
        <p:spPr>
          <a:xfrm>
            <a:off x="11727180" y="6279469"/>
            <a:ext cx="386162" cy="369332"/>
          </a:xfrm>
          <a:prstGeom prst="rect">
            <a:avLst/>
          </a:prstGeom>
          <a:noFill/>
        </p:spPr>
        <p:txBody>
          <a:bodyPr wrap="square" rtlCol="0">
            <a:spAutoFit/>
          </a:bodyPr>
          <a:lstStyle/>
          <a:p>
            <a:r>
              <a:rPr lang="en-US"/>
              <a:t>34</a:t>
            </a:r>
          </a:p>
        </p:txBody>
      </p:sp>
      <p:sp>
        <p:nvSpPr>
          <p:cNvPr id="4" name="TextBox 3">
            <a:extLst>
              <a:ext uri="{FF2B5EF4-FFF2-40B4-BE49-F238E27FC236}">
                <a16:creationId xmlns:a16="http://schemas.microsoft.com/office/drawing/2014/main" id="{59F67189-0190-9CCE-2454-E603D61D804A}"/>
              </a:ext>
            </a:extLst>
          </p:cNvPr>
          <p:cNvSpPr txBox="1"/>
          <p:nvPr/>
        </p:nvSpPr>
        <p:spPr>
          <a:xfrm>
            <a:off x="4658747" y="6279469"/>
            <a:ext cx="2874505" cy="369332"/>
          </a:xfrm>
          <a:prstGeom prst="rect">
            <a:avLst/>
          </a:prstGeom>
          <a:noFill/>
        </p:spPr>
        <p:txBody>
          <a:bodyPr wrap="square" lIns="91440" tIns="45720" rIns="91440" bIns="45720" rtlCol="0" anchor="t">
            <a:spAutoFit/>
          </a:bodyPr>
          <a:lstStyle/>
          <a:p>
            <a:pPr algn="ctr"/>
            <a:r>
              <a:rPr lang="en-US" dirty="0"/>
              <a:t>Sachin</a:t>
            </a:r>
          </a:p>
        </p:txBody>
      </p:sp>
    </p:spTree>
    <p:extLst>
      <p:ext uri="{BB962C8B-B14F-4D97-AF65-F5344CB8AC3E}">
        <p14:creationId xmlns:p14="http://schemas.microsoft.com/office/powerpoint/2010/main" val="13952605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4CF026E-8CF0-3073-E31A-7F80CC873161}"/>
              </a:ext>
            </a:extLst>
          </p:cNvPr>
          <p:cNvSpPr txBox="1"/>
          <p:nvPr/>
        </p:nvSpPr>
        <p:spPr>
          <a:xfrm>
            <a:off x="1817916" y="2866713"/>
            <a:ext cx="7081344" cy="707886"/>
          </a:xfrm>
          <a:prstGeom prst="rect">
            <a:avLst/>
          </a:prstGeom>
          <a:noFill/>
        </p:spPr>
        <p:txBody>
          <a:bodyPr wrap="square" lIns="91440" tIns="45720" rIns="91440" bIns="45720" rtlCol="0" anchor="t">
            <a:spAutoFit/>
          </a:bodyPr>
          <a:lstStyle/>
          <a:p>
            <a:pPr algn="ctr"/>
            <a:r>
              <a:rPr lang="en-US" sz="4000" b="1">
                <a:solidFill>
                  <a:schemeClr val="tx2"/>
                </a:solidFill>
                <a:latin typeface="Poppins"/>
                <a:cs typeface="Poppins"/>
              </a:rPr>
              <a:t>BUSINESS IMPLICATIONS</a:t>
            </a:r>
            <a:endParaRPr lang="en-US" sz="4000" b="1">
              <a:solidFill>
                <a:schemeClr val="tx2"/>
              </a:solidFill>
              <a:latin typeface="Poppins" pitchFamily="2" charset="77"/>
              <a:cs typeface="Poppins" pitchFamily="2" charset="77"/>
            </a:endParaRPr>
          </a:p>
        </p:txBody>
      </p:sp>
      <p:pic>
        <p:nvPicPr>
          <p:cNvPr id="4" name="Picture 3" descr="A person with headphones and arrows pointing to a gear&#10;&#10;Description automatically generated">
            <a:extLst>
              <a:ext uri="{FF2B5EF4-FFF2-40B4-BE49-F238E27FC236}">
                <a16:creationId xmlns:a16="http://schemas.microsoft.com/office/drawing/2014/main" id="{DACF54C0-2069-057E-E980-77E3FF3C85F8}"/>
              </a:ext>
            </a:extLst>
          </p:cNvPr>
          <p:cNvPicPr>
            <a:picLocks noChangeAspect="1"/>
          </p:cNvPicPr>
          <p:nvPr/>
        </p:nvPicPr>
        <p:blipFill>
          <a:blip r:embed="rId2">
            <a:duotone>
              <a:prstClr val="black"/>
              <a:srgbClr val="10414D">
                <a:tint val="45000"/>
                <a:satMod val="400000"/>
              </a:srgbClr>
            </a:duotone>
          </a:blip>
          <a:stretch>
            <a:fillRect/>
          </a:stretch>
        </p:blipFill>
        <p:spPr>
          <a:xfrm>
            <a:off x="8567005" y="2264560"/>
            <a:ext cx="1695450" cy="1628775"/>
          </a:xfrm>
          <a:prstGeom prst="rect">
            <a:avLst/>
          </a:prstGeom>
        </p:spPr>
      </p:pic>
      <p:sp>
        <p:nvSpPr>
          <p:cNvPr id="3" name="TextBox 2">
            <a:extLst>
              <a:ext uri="{FF2B5EF4-FFF2-40B4-BE49-F238E27FC236}">
                <a16:creationId xmlns:a16="http://schemas.microsoft.com/office/drawing/2014/main" id="{997D47F6-4685-D8DE-6EE0-9B004FA8B716}"/>
              </a:ext>
            </a:extLst>
          </p:cNvPr>
          <p:cNvSpPr txBox="1"/>
          <p:nvPr/>
        </p:nvSpPr>
        <p:spPr>
          <a:xfrm>
            <a:off x="4658747" y="6279469"/>
            <a:ext cx="2874505" cy="369332"/>
          </a:xfrm>
          <a:prstGeom prst="rect">
            <a:avLst/>
          </a:prstGeom>
          <a:noFill/>
        </p:spPr>
        <p:txBody>
          <a:bodyPr wrap="square" lIns="91440" tIns="45720" rIns="91440" bIns="45720" rtlCol="0" anchor="t">
            <a:spAutoFit/>
          </a:bodyPr>
          <a:lstStyle/>
          <a:p>
            <a:pPr algn="ctr"/>
            <a:r>
              <a:rPr lang="en-US" dirty="0"/>
              <a:t>Bitan Mani</a:t>
            </a:r>
          </a:p>
        </p:txBody>
      </p:sp>
    </p:spTree>
    <p:extLst>
      <p:ext uri="{BB962C8B-B14F-4D97-AF65-F5344CB8AC3E}">
        <p14:creationId xmlns:p14="http://schemas.microsoft.com/office/powerpoint/2010/main" val="370512335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hape 5980">
            <a:extLst>
              <a:ext uri="{FF2B5EF4-FFF2-40B4-BE49-F238E27FC236}">
                <a16:creationId xmlns:a16="http://schemas.microsoft.com/office/drawing/2014/main" id="{52C5EEB0-505C-864C-8703-48C749DDC4CF}"/>
              </a:ext>
            </a:extLst>
          </p:cNvPr>
          <p:cNvSpPr/>
          <p:nvPr/>
        </p:nvSpPr>
        <p:spPr>
          <a:xfrm>
            <a:off x="4881391" y="1507593"/>
            <a:ext cx="2248404" cy="2248405"/>
          </a:xfrm>
          <a:prstGeom prst="ellipse">
            <a:avLst/>
          </a:prstGeom>
          <a:solidFill>
            <a:schemeClr val="accent2"/>
          </a:solid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a:lnSpc>
                <a:spcPct val="90000"/>
              </a:lnSpc>
              <a:defRPr sz="4000">
                <a:solidFill>
                  <a:srgbClr val="FFFFFF"/>
                </a:solidFill>
              </a:defRPr>
            </a:lvl1pPr>
          </a:lstStyle>
          <a:p>
            <a:endParaRPr sz="2813">
              <a:latin typeface="Lato Light" panose="020F0502020204030203" pitchFamily="34" charset="0"/>
            </a:endParaRPr>
          </a:p>
        </p:txBody>
      </p:sp>
      <p:sp>
        <p:nvSpPr>
          <p:cNvPr id="9" name="Shape 5983">
            <a:extLst>
              <a:ext uri="{FF2B5EF4-FFF2-40B4-BE49-F238E27FC236}">
                <a16:creationId xmlns:a16="http://schemas.microsoft.com/office/drawing/2014/main" id="{F940A2EC-7F20-AD44-8452-D4C578444B6A}"/>
              </a:ext>
            </a:extLst>
          </p:cNvPr>
          <p:cNvSpPr/>
          <p:nvPr/>
        </p:nvSpPr>
        <p:spPr>
          <a:xfrm>
            <a:off x="1432731" y="1494678"/>
            <a:ext cx="2248405" cy="2248405"/>
          </a:xfrm>
          <a:prstGeom prst="ellipse">
            <a:avLst/>
          </a:prstGeom>
          <a:solidFill>
            <a:schemeClr val="accent1"/>
          </a:solid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a:lnSpc>
                <a:spcPct val="90000"/>
              </a:lnSpc>
              <a:defRPr sz="4000">
                <a:solidFill>
                  <a:srgbClr val="FFFFFF"/>
                </a:solidFill>
              </a:defRPr>
            </a:lvl1pPr>
          </a:lstStyle>
          <a:p>
            <a:endParaRPr sz="2813">
              <a:latin typeface="Lato Light" panose="020F0502020204030203" pitchFamily="34" charset="0"/>
            </a:endParaRPr>
          </a:p>
        </p:txBody>
      </p:sp>
      <p:sp>
        <p:nvSpPr>
          <p:cNvPr id="7" name="Shape 5986">
            <a:extLst>
              <a:ext uri="{FF2B5EF4-FFF2-40B4-BE49-F238E27FC236}">
                <a16:creationId xmlns:a16="http://schemas.microsoft.com/office/drawing/2014/main" id="{5EEE22C8-E16E-0942-9454-0C2C05C4F63D}"/>
              </a:ext>
            </a:extLst>
          </p:cNvPr>
          <p:cNvSpPr/>
          <p:nvPr/>
        </p:nvSpPr>
        <p:spPr>
          <a:xfrm>
            <a:off x="8368796" y="1468847"/>
            <a:ext cx="2248405" cy="2248405"/>
          </a:xfrm>
          <a:prstGeom prst="ellipse">
            <a:avLst/>
          </a:prstGeom>
          <a:solidFill>
            <a:schemeClr val="accent3"/>
          </a:solid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a:lnSpc>
                <a:spcPct val="90000"/>
              </a:lnSpc>
              <a:defRPr sz="4000">
                <a:solidFill>
                  <a:srgbClr val="FFFFFF"/>
                </a:solidFill>
              </a:defRPr>
            </a:lvl1pPr>
          </a:lstStyle>
          <a:p>
            <a:endParaRPr sz="2813">
              <a:latin typeface="Lato Light" panose="020F0502020204030203" pitchFamily="34" charset="0"/>
            </a:endParaRPr>
          </a:p>
        </p:txBody>
      </p:sp>
      <p:sp>
        <p:nvSpPr>
          <p:cNvPr id="16" name="TextBox 15">
            <a:extLst>
              <a:ext uri="{FF2B5EF4-FFF2-40B4-BE49-F238E27FC236}">
                <a16:creationId xmlns:a16="http://schemas.microsoft.com/office/drawing/2014/main" id="{27F3B32E-CF10-424E-B24C-8D79D5CC4B8D}"/>
              </a:ext>
            </a:extLst>
          </p:cNvPr>
          <p:cNvSpPr txBox="1"/>
          <p:nvPr/>
        </p:nvSpPr>
        <p:spPr>
          <a:xfrm>
            <a:off x="1864632" y="2870032"/>
            <a:ext cx="1534160" cy="584775"/>
          </a:xfrm>
          <a:prstGeom prst="rect">
            <a:avLst/>
          </a:prstGeom>
          <a:noFill/>
        </p:spPr>
        <p:txBody>
          <a:bodyPr wrap="square" lIns="91440" tIns="45720" rIns="91440" bIns="45720" rtlCol="0" anchor="ctr">
            <a:spAutoFit/>
          </a:bodyPr>
          <a:lstStyle/>
          <a:p>
            <a:pPr algn="ctr"/>
            <a:r>
              <a:rPr lang="en-US" sz="1600" b="1" dirty="0">
                <a:solidFill>
                  <a:schemeClr val="bg1"/>
                </a:solidFill>
                <a:latin typeface="Poppins"/>
                <a:cs typeface="Poppins"/>
              </a:rPr>
              <a:t>Doctor Reputation</a:t>
            </a:r>
            <a:endParaRPr lang="en-US" sz="2000" dirty="0"/>
          </a:p>
        </p:txBody>
      </p:sp>
      <p:sp>
        <p:nvSpPr>
          <p:cNvPr id="17" name="TextBox 16">
            <a:extLst>
              <a:ext uri="{FF2B5EF4-FFF2-40B4-BE49-F238E27FC236}">
                <a16:creationId xmlns:a16="http://schemas.microsoft.com/office/drawing/2014/main" id="{8B1EB433-3BA9-8F47-A0C4-60DD09BC4192}"/>
              </a:ext>
            </a:extLst>
          </p:cNvPr>
          <p:cNvSpPr txBox="1"/>
          <p:nvPr/>
        </p:nvSpPr>
        <p:spPr>
          <a:xfrm>
            <a:off x="4997504" y="2839254"/>
            <a:ext cx="2054924" cy="584775"/>
          </a:xfrm>
          <a:prstGeom prst="rect">
            <a:avLst/>
          </a:prstGeom>
          <a:noFill/>
        </p:spPr>
        <p:txBody>
          <a:bodyPr wrap="square" lIns="91440" tIns="45720" rIns="91440" bIns="45720" rtlCol="0" anchor="ctr">
            <a:spAutoFit/>
          </a:bodyPr>
          <a:lstStyle/>
          <a:p>
            <a:pPr algn="ctr"/>
            <a:r>
              <a:rPr lang="en-US" sz="1600" b="1" dirty="0">
                <a:solidFill>
                  <a:schemeClr val="bg1"/>
                </a:solidFill>
                <a:latin typeface="Poppins"/>
                <a:cs typeface="Poppins"/>
              </a:rPr>
              <a:t>Estimate Expenses</a:t>
            </a:r>
            <a:endParaRPr lang="en-US" sz="1600" b="1" dirty="0">
              <a:solidFill>
                <a:schemeClr val="bg1"/>
              </a:solidFill>
              <a:latin typeface="Poppins" pitchFamily="2" charset="77"/>
              <a:cs typeface="Poppins" pitchFamily="2" charset="77"/>
            </a:endParaRPr>
          </a:p>
        </p:txBody>
      </p:sp>
      <p:sp>
        <p:nvSpPr>
          <p:cNvPr id="18" name="TextBox 17">
            <a:extLst>
              <a:ext uri="{FF2B5EF4-FFF2-40B4-BE49-F238E27FC236}">
                <a16:creationId xmlns:a16="http://schemas.microsoft.com/office/drawing/2014/main" id="{5DD71637-7B03-B44C-B5AE-0CAAD3A5AF56}"/>
              </a:ext>
            </a:extLst>
          </p:cNvPr>
          <p:cNvSpPr txBox="1"/>
          <p:nvPr/>
        </p:nvSpPr>
        <p:spPr>
          <a:xfrm>
            <a:off x="8425547" y="2623810"/>
            <a:ext cx="2177456" cy="830997"/>
          </a:xfrm>
          <a:prstGeom prst="rect">
            <a:avLst/>
          </a:prstGeom>
          <a:noFill/>
        </p:spPr>
        <p:txBody>
          <a:bodyPr wrap="square" lIns="91440" tIns="45720" rIns="91440" bIns="45720" rtlCol="0" anchor="ctr">
            <a:spAutoFit/>
          </a:bodyPr>
          <a:lstStyle/>
          <a:p>
            <a:pPr algn="ctr"/>
            <a:r>
              <a:rPr lang="en-US" sz="1600" b="1" dirty="0">
                <a:solidFill>
                  <a:schemeClr val="bg1"/>
                </a:solidFill>
                <a:latin typeface="Poppins"/>
                <a:cs typeface="Poppins"/>
              </a:rPr>
              <a:t>City-Wise </a:t>
            </a:r>
          </a:p>
          <a:p>
            <a:pPr algn="ctr"/>
            <a:r>
              <a:rPr lang="en-US" sz="1600" b="1" dirty="0">
                <a:solidFill>
                  <a:schemeClr val="bg1"/>
                </a:solidFill>
                <a:latin typeface="Poppins"/>
                <a:cs typeface="Poppins"/>
              </a:rPr>
              <a:t>Medical Conditions</a:t>
            </a:r>
          </a:p>
        </p:txBody>
      </p:sp>
      <p:sp>
        <p:nvSpPr>
          <p:cNvPr id="19" name="TextBox 18">
            <a:extLst>
              <a:ext uri="{FF2B5EF4-FFF2-40B4-BE49-F238E27FC236}">
                <a16:creationId xmlns:a16="http://schemas.microsoft.com/office/drawing/2014/main" id="{7CCAE505-E14F-B941-BCEA-192C9200E2B5}"/>
              </a:ext>
            </a:extLst>
          </p:cNvPr>
          <p:cNvSpPr txBox="1"/>
          <p:nvPr/>
        </p:nvSpPr>
        <p:spPr>
          <a:xfrm>
            <a:off x="884213" y="4207159"/>
            <a:ext cx="3052701" cy="1924373"/>
          </a:xfrm>
          <a:prstGeom prst="rect">
            <a:avLst/>
          </a:prstGeom>
          <a:noFill/>
        </p:spPr>
        <p:txBody>
          <a:bodyPr wrap="square" lIns="91440" tIns="45720" rIns="91440" bIns="45720" rtlCol="0" anchor="t">
            <a:spAutoFit/>
          </a:bodyPr>
          <a:lstStyle/>
          <a:p>
            <a:pPr marL="171450" indent="-171450">
              <a:lnSpc>
                <a:spcPts val="1750"/>
              </a:lnSpc>
              <a:buFont typeface="Arial" panose="020B0604020202020204" pitchFamily="34" charset="0"/>
              <a:buChar char="•"/>
            </a:pPr>
            <a:r>
              <a:rPr lang="en-US" sz="1200">
                <a:latin typeface="Arial"/>
                <a:ea typeface="Lato Light"/>
                <a:cs typeface="Arial"/>
              </a:rPr>
              <a:t>Gives information to the administrators to recognize the </a:t>
            </a:r>
            <a:r>
              <a:rPr lang="en-US" sz="1200" dirty="0">
                <a:latin typeface="Arial"/>
                <a:ea typeface="Lato Light"/>
                <a:cs typeface="Arial"/>
              </a:rPr>
              <a:t>work</a:t>
            </a:r>
            <a:r>
              <a:rPr lang="en-US" sz="1200">
                <a:latin typeface="Arial"/>
                <a:ea typeface="Lato Light"/>
                <a:cs typeface="Arial"/>
              </a:rPr>
              <a:t>  and optimize workloads by planning</a:t>
            </a:r>
          </a:p>
          <a:p>
            <a:pPr marL="171450" indent="-171450">
              <a:lnSpc>
                <a:spcPts val="1750"/>
              </a:lnSpc>
              <a:buFont typeface="Arial" panose="020B0604020202020204" pitchFamily="34" charset="0"/>
              <a:buChar char="•"/>
            </a:pPr>
            <a:r>
              <a:rPr lang="en-US" sz="1200">
                <a:latin typeface="Arial"/>
                <a:ea typeface="Lato Light"/>
                <a:cs typeface="Arial"/>
              </a:rPr>
              <a:t>Helps patients decide in choosing the doctor based on past success records</a:t>
            </a:r>
          </a:p>
          <a:p>
            <a:pPr>
              <a:lnSpc>
                <a:spcPts val="1750"/>
              </a:lnSpc>
            </a:pPr>
            <a:r>
              <a:rPr lang="en-US" sz="1200" b="1" dirty="0">
                <a:latin typeface="Poppins"/>
                <a:ea typeface="Lato Light"/>
                <a:cs typeface="Poppins"/>
              </a:rPr>
              <a:t>STAKEHOLDERS:</a:t>
            </a:r>
          </a:p>
          <a:p>
            <a:pPr marL="171450" indent="-171450">
              <a:lnSpc>
                <a:spcPts val="1750"/>
              </a:lnSpc>
              <a:buFont typeface="Arial"/>
              <a:buChar char="•"/>
            </a:pPr>
            <a:r>
              <a:rPr lang="en-US" sz="1200" dirty="0">
                <a:latin typeface="Poppins"/>
                <a:ea typeface="Lato Light"/>
                <a:cs typeface="Poppins"/>
              </a:rPr>
              <a:t>Healthcare Administrators</a:t>
            </a:r>
          </a:p>
          <a:p>
            <a:pPr marL="171450" indent="-171450">
              <a:lnSpc>
                <a:spcPts val="1750"/>
              </a:lnSpc>
              <a:buFont typeface="Arial"/>
              <a:buChar char="•"/>
            </a:pPr>
            <a:r>
              <a:rPr lang="en-US" sz="1200" dirty="0">
                <a:latin typeface="Poppins"/>
                <a:ea typeface="Lato Light"/>
                <a:cs typeface="Poppins"/>
              </a:rPr>
              <a:t>Patients</a:t>
            </a:r>
          </a:p>
        </p:txBody>
      </p:sp>
      <p:sp>
        <p:nvSpPr>
          <p:cNvPr id="21" name="TextBox 20">
            <a:extLst>
              <a:ext uri="{FF2B5EF4-FFF2-40B4-BE49-F238E27FC236}">
                <a16:creationId xmlns:a16="http://schemas.microsoft.com/office/drawing/2014/main" id="{EAC947C3-CCC4-BD40-9E06-C4B91625B500}"/>
              </a:ext>
            </a:extLst>
          </p:cNvPr>
          <p:cNvSpPr txBox="1"/>
          <p:nvPr/>
        </p:nvSpPr>
        <p:spPr>
          <a:xfrm>
            <a:off x="7983623" y="4208211"/>
            <a:ext cx="3747678" cy="2847703"/>
          </a:xfrm>
          <a:prstGeom prst="rect">
            <a:avLst/>
          </a:prstGeom>
          <a:noFill/>
        </p:spPr>
        <p:txBody>
          <a:bodyPr wrap="square" lIns="91440" tIns="45720" rIns="91440" bIns="45720" rtlCol="0" anchor="t">
            <a:spAutoFit/>
          </a:bodyPr>
          <a:lstStyle/>
          <a:p>
            <a:pPr marL="171450" indent="-171450">
              <a:lnSpc>
                <a:spcPts val="1750"/>
              </a:lnSpc>
              <a:buFont typeface="Arial" panose="020B0604020202020204" pitchFamily="34" charset="0"/>
              <a:buChar char="•"/>
            </a:pPr>
            <a:r>
              <a:rPr lang="en-US" sz="1200">
                <a:latin typeface="Poppins"/>
                <a:ea typeface="Lato Light"/>
                <a:cs typeface="Poppins"/>
              </a:rPr>
              <a:t>Helps identify any hotspots for medical conditions in a particular area </a:t>
            </a:r>
            <a:endParaRPr lang="en-US"/>
          </a:p>
          <a:p>
            <a:pPr marL="171450" indent="-171450">
              <a:lnSpc>
                <a:spcPts val="1750"/>
              </a:lnSpc>
              <a:buFont typeface="Arial" panose="020B0604020202020204" pitchFamily="34" charset="0"/>
              <a:buChar char="•"/>
            </a:pPr>
            <a:r>
              <a:rPr lang="en-US" sz="1200">
                <a:latin typeface="Poppins"/>
                <a:ea typeface="Lato Light"/>
                <a:cs typeface="Poppins"/>
              </a:rPr>
              <a:t>Might give policy makers insights to identify severe health conditions and make preventative/policy planning</a:t>
            </a:r>
          </a:p>
          <a:p>
            <a:pPr marL="171450" indent="-171450">
              <a:lnSpc>
                <a:spcPts val="1750"/>
              </a:lnSpc>
              <a:buFont typeface="Arial" panose="020B0604020202020204" pitchFamily="34" charset="0"/>
              <a:buChar char="•"/>
            </a:pPr>
            <a:r>
              <a:rPr lang="en-US" sz="1200">
                <a:latin typeface="Poppins"/>
                <a:ea typeface="Lato Light"/>
                <a:cs typeface="Poppins"/>
              </a:rPr>
              <a:t>Helps hospitals do infrastructure/capacity planning for a particular medical condition</a:t>
            </a:r>
          </a:p>
          <a:p>
            <a:pPr>
              <a:lnSpc>
                <a:spcPts val="1750"/>
              </a:lnSpc>
            </a:pPr>
            <a:r>
              <a:rPr lang="en-US" sz="1200" b="1">
                <a:latin typeface="Poppins"/>
                <a:ea typeface="Lato Light"/>
                <a:cs typeface="Poppins"/>
              </a:rPr>
              <a:t>STAKEHOLDERS:</a:t>
            </a:r>
          </a:p>
          <a:p>
            <a:pPr marL="171450" indent="-171450">
              <a:lnSpc>
                <a:spcPts val="1750"/>
              </a:lnSpc>
              <a:buFont typeface="Arial"/>
              <a:buChar char="•"/>
            </a:pPr>
            <a:r>
              <a:rPr lang="en-US" sz="1200">
                <a:latin typeface="Poppins"/>
                <a:ea typeface="Lato Light"/>
                <a:cs typeface="Poppins"/>
              </a:rPr>
              <a:t>Clinicians and Healthcare Providers</a:t>
            </a:r>
          </a:p>
          <a:p>
            <a:pPr marL="171450" indent="-171450">
              <a:lnSpc>
                <a:spcPts val="1750"/>
              </a:lnSpc>
              <a:buFont typeface="Arial"/>
              <a:buChar char="•"/>
            </a:pPr>
            <a:r>
              <a:rPr lang="en-US" sz="1200">
                <a:latin typeface="Poppins"/>
                <a:ea typeface="Lato Light"/>
                <a:cs typeface="Poppins"/>
              </a:rPr>
              <a:t>Government agencies and policymakers</a:t>
            </a:r>
          </a:p>
          <a:p>
            <a:pPr marL="171450" indent="-171450">
              <a:lnSpc>
                <a:spcPts val="1750"/>
              </a:lnSpc>
              <a:buFont typeface="Arial"/>
              <a:buChar char="•"/>
            </a:pPr>
            <a:endParaRPr lang="en-US" sz="1200">
              <a:latin typeface="Poppins"/>
              <a:ea typeface="Lato Light"/>
              <a:cs typeface="Poppins"/>
            </a:endParaRPr>
          </a:p>
          <a:p>
            <a:pPr>
              <a:lnSpc>
                <a:spcPts val="1750"/>
              </a:lnSpc>
            </a:pPr>
            <a:endParaRPr lang="en-US" sz="1200">
              <a:latin typeface="Poppins"/>
              <a:ea typeface="Lato Light"/>
              <a:cs typeface="Poppins"/>
            </a:endParaRPr>
          </a:p>
        </p:txBody>
      </p:sp>
      <p:sp>
        <p:nvSpPr>
          <p:cNvPr id="23" name="TextBox 22">
            <a:extLst>
              <a:ext uri="{FF2B5EF4-FFF2-40B4-BE49-F238E27FC236}">
                <a16:creationId xmlns:a16="http://schemas.microsoft.com/office/drawing/2014/main" id="{0C65A4B0-6C72-4746-AF6A-322D048CD81D}"/>
              </a:ext>
            </a:extLst>
          </p:cNvPr>
          <p:cNvSpPr txBox="1"/>
          <p:nvPr/>
        </p:nvSpPr>
        <p:spPr>
          <a:xfrm>
            <a:off x="3398792" y="291270"/>
            <a:ext cx="5394426" cy="646331"/>
          </a:xfrm>
          <a:prstGeom prst="rect">
            <a:avLst/>
          </a:prstGeom>
          <a:noFill/>
        </p:spPr>
        <p:txBody>
          <a:bodyPr wrap="none" lIns="91440" tIns="45720" rIns="91440" bIns="45720" rtlCol="0" anchor="t">
            <a:spAutoFit/>
          </a:bodyPr>
          <a:lstStyle/>
          <a:p>
            <a:pPr algn="ctr"/>
            <a:r>
              <a:rPr lang="en-US" sz="3600" b="1">
                <a:solidFill>
                  <a:schemeClr val="tx2"/>
                </a:solidFill>
                <a:latin typeface="Poppins"/>
                <a:cs typeface="Poppins"/>
              </a:rPr>
              <a:t>Business Implications</a:t>
            </a:r>
            <a:endParaRPr lang="en-US"/>
          </a:p>
        </p:txBody>
      </p:sp>
      <p:sp>
        <p:nvSpPr>
          <p:cNvPr id="5" name="TextBox 4">
            <a:extLst>
              <a:ext uri="{FF2B5EF4-FFF2-40B4-BE49-F238E27FC236}">
                <a16:creationId xmlns:a16="http://schemas.microsoft.com/office/drawing/2014/main" id="{60A3BB9F-D5BA-DAFE-F5C8-4532FE29BAE5}"/>
              </a:ext>
            </a:extLst>
          </p:cNvPr>
          <p:cNvSpPr txBox="1"/>
          <p:nvPr/>
        </p:nvSpPr>
        <p:spPr>
          <a:xfrm>
            <a:off x="4229854" y="4207159"/>
            <a:ext cx="3729993" cy="2386038"/>
          </a:xfrm>
          <a:prstGeom prst="rect">
            <a:avLst/>
          </a:prstGeom>
          <a:noFill/>
        </p:spPr>
        <p:txBody>
          <a:bodyPr wrap="square" lIns="91440" tIns="45720" rIns="91440" bIns="45720" rtlCol="0" anchor="t">
            <a:spAutoFit/>
          </a:bodyPr>
          <a:lstStyle/>
          <a:p>
            <a:pPr marL="171450" indent="-171450">
              <a:lnSpc>
                <a:spcPts val="1750"/>
              </a:lnSpc>
              <a:buFont typeface="Arial" panose="020B0604020202020204" pitchFamily="34" charset="0"/>
              <a:buChar char="•"/>
            </a:pPr>
            <a:r>
              <a:rPr lang="en-US" sz="1200">
                <a:latin typeface="Poppins"/>
                <a:ea typeface="Lato Light"/>
                <a:cs typeface="Poppins"/>
              </a:rPr>
              <a:t>Helps patients estimate the billing expenses based on the past records</a:t>
            </a:r>
            <a:endParaRPr lang="en-US"/>
          </a:p>
          <a:p>
            <a:pPr marL="171450" indent="-171450">
              <a:lnSpc>
                <a:spcPts val="1750"/>
              </a:lnSpc>
              <a:buFont typeface="Arial" panose="020B0604020202020204" pitchFamily="34" charset="0"/>
              <a:buChar char="•"/>
            </a:pPr>
            <a:r>
              <a:rPr lang="en-US" sz="1200">
                <a:latin typeface="Poppins"/>
                <a:ea typeface="Lato Light"/>
                <a:cs typeface="Poppins"/>
              </a:rPr>
              <a:t>Gives the hospital management an idea of revenue generated based on medical  conditions/demographics</a:t>
            </a:r>
          </a:p>
          <a:p>
            <a:pPr>
              <a:lnSpc>
                <a:spcPts val="1750"/>
              </a:lnSpc>
            </a:pPr>
            <a:r>
              <a:rPr lang="en-US" sz="1200" b="1" dirty="0">
                <a:latin typeface="Poppins"/>
                <a:ea typeface="Lato Light"/>
                <a:cs typeface="Poppins"/>
              </a:rPr>
              <a:t>STAKEHOLDERS:</a:t>
            </a:r>
          </a:p>
          <a:p>
            <a:pPr marL="171450" indent="-171450">
              <a:lnSpc>
                <a:spcPts val="1750"/>
              </a:lnSpc>
              <a:buFont typeface="Arial"/>
              <a:buChar char="•"/>
            </a:pPr>
            <a:r>
              <a:rPr lang="en-US" sz="1200">
                <a:latin typeface="Poppins"/>
                <a:ea typeface="Lato Light"/>
                <a:cs typeface="Poppins"/>
              </a:rPr>
              <a:t>Patients</a:t>
            </a:r>
          </a:p>
          <a:p>
            <a:pPr marL="171450" indent="-171450">
              <a:lnSpc>
                <a:spcPts val="1750"/>
              </a:lnSpc>
              <a:buFont typeface="Arial"/>
              <a:buChar char="•"/>
            </a:pPr>
            <a:r>
              <a:rPr lang="en-US" sz="1200" dirty="0">
                <a:latin typeface="Poppins"/>
                <a:ea typeface="Lato Light"/>
                <a:cs typeface="Poppins"/>
              </a:rPr>
              <a:t>Hospital Management</a:t>
            </a:r>
            <a:r>
              <a:rPr lang="en-US" sz="1200">
                <a:latin typeface="Poppins"/>
                <a:ea typeface="Lato Light"/>
                <a:cs typeface="Poppins"/>
              </a:rPr>
              <a:t> </a:t>
            </a:r>
            <a:endParaRPr lang="en-US"/>
          </a:p>
          <a:p>
            <a:pPr marL="171450" indent="-171450">
              <a:lnSpc>
                <a:spcPts val="1750"/>
              </a:lnSpc>
              <a:buFont typeface="Arial"/>
              <a:buChar char="•"/>
            </a:pPr>
            <a:endParaRPr lang="en-US" sz="1200">
              <a:latin typeface="Poppins" panose="00000500000000000000" pitchFamily="2" charset="0"/>
              <a:ea typeface="Lato Light" panose="020F0502020204030203" pitchFamily="34" charset="0"/>
              <a:cs typeface="Poppins" panose="00000500000000000000" pitchFamily="2" charset="0"/>
            </a:endParaRPr>
          </a:p>
          <a:p>
            <a:pPr>
              <a:lnSpc>
                <a:spcPts val="1750"/>
              </a:lnSpc>
            </a:pPr>
            <a:endParaRPr lang="en-US" sz="1200" dirty="0">
              <a:latin typeface="Poppins" panose="00000500000000000000" pitchFamily="2" charset="0"/>
              <a:ea typeface="Lato Light" panose="020F0502020204030203" pitchFamily="34" charset="0"/>
              <a:cs typeface="Poppins" panose="00000500000000000000" pitchFamily="2" charset="0"/>
            </a:endParaRPr>
          </a:p>
        </p:txBody>
      </p:sp>
      <p:sp>
        <p:nvSpPr>
          <p:cNvPr id="2" name="TextBox 1">
            <a:extLst>
              <a:ext uri="{FF2B5EF4-FFF2-40B4-BE49-F238E27FC236}">
                <a16:creationId xmlns:a16="http://schemas.microsoft.com/office/drawing/2014/main" id="{53604568-87DA-CCDF-F438-E0B10F6E47FF}"/>
              </a:ext>
            </a:extLst>
          </p:cNvPr>
          <p:cNvSpPr txBox="1"/>
          <p:nvPr/>
        </p:nvSpPr>
        <p:spPr>
          <a:xfrm>
            <a:off x="4271290" y="6460282"/>
            <a:ext cx="2874505" cy="369332"/>
          </a:xfrm>
          <a:prstGeom prst="rect">
            <a:avLst/>
          </a:prstGeom>
          <a:noFill/>
        </p:spPr>
        <p:txBody>
          <a:bodyPr wrap="square" lIns="91440" tIns="45720" rIns="91440" bIns="45720" rtlCol="0" anchor="t">
            <a:spAutoFit/>
          </a:bodyPr>
          <a:lstStyle/>
          <a:p>
            <a:pPr algn="ctr"/>
            <a:r>
              <a:rPr lang="en-US" dirty="0"/>
              <a:t>Bitan Mani</a:t>
            </a:r>
          </a:p>
        </p:txBody>
      </p:sp>
      <p:sp>
        <p:nvSpPr>
          <p:cNvPr id="6" name="TextBox 5">
            <a:extLst>
              <a:ext uri="{FF2B5EF4-FFF2-40B4-BE49-F238E27FC236}">
                <a16:creationId xmlns:a16="http://schemas.microsoft.com/office/drawing/2014/main" id="{A952BAF1-2B7F-CEBE-4A5B-F4543E9B11A4}"/>
              </a:ext>
            </a:extLst>
          </p:cNvPr>
          <p:cNvSpPr txBox="1"/>
          <p:nvPr/>
        </p:nvSpPr>
        <p:spPr>
          <a:xfrm>
            <a:off x="11727180" y="6279469"/>
            <a:ext cx="386162" cy="369332"/>
          </a:xfrm>
          <a:prstGeom prst="rect">
            <a:avLst/>
          </a:prstGeom>
          <a:noFill/>
        </p:spPr>
        <p:txBody>
          <a:bodyPr wrap="square" rtlCol="0">
            <a:spAutoFit/>
          </a:bodyPr>
          <a:lstStyle/>
          <a:p>
            <a:r>
              <a:rPr lang="en-US"/>
              <a:t>36</a:t>
            </a:r>
          </a:p>
        </p:txBody>
      </p:sp>
      <p:pic>
        <p:nvPicPr>
          <p:cNvPr id="8" name="Graphic 7" descr="Stethoscope with solid fill">
            <a:extLst>
              <a:ext uri="{FF2B5EF4-FFF2-40B4-BE49-F238E27FC236}">
                <a16:creationId xmlns:a16="http://schemas.microsoft.com/office/drawing/2014/main" id="{37414287-3208-93ED-9BDD-08F8EAC8FF7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107214" y="1895911"/>
            <a:ext cx="914400" cy="914400"/>
          </a:xfrm>
          <a:prstGeom prst="rect">
            <a:avLst/>
          </a:prstGeom>
        </p:spPr>
      </p:pic>
      <p:pic>
        <p:nvPicPr>
          <p:cNvPr id="10" name="Graphic 9" descr="Dollar with solid fill">
            <a:extLst>
              <a:ext uri="{FF2B5EF4-FFF2-40B4-BE49-F238E27FC236}">
                <a16:creationId xmlns:a16="http://schemas.microsoft.com/office/drawing/2014/main" id="{07C95102-EBAE-8C89-7C40-C0F8A52263E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465441" y="1908826"/>
            <a:ext cx="1006998" cy="914400"/>
          </a:xfrm>
          <a:prstGeom prst="rect">
            <a:avLst/>
          </a:prstGeom>
        </p:spPr>
      </p:pic>
      <p:pic>
        <p:nvPicPr>
          <p:cNvPr id="3" name="Graphic 2" descr="City with solid fill">
            <a:extLst>
              <a:ext uri="{FF2B5EF4-FFF2-40B4-BE49-F238E27FC236}">
                <a16:creationId xmlns:a16="http://schemas.microsoft.com/office/drawing/2014/main" id="{5FFE31E5-E853-63E1-C309-A495EF59380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035673" y="1839455"/>
            <a:ext cx="914400" cy="914400"/>
          </a:xfrm>
          <a:prstGeom prst="rect">
            <a:avLst/>
          </a:prstGeom>
        </p:spPr>
      </p:pic>
    </p:spTree>
    <p:extLst>
      <p:ext uri="{BB962C8B-B14F-4D97-AF65-F5344CB8AC3E}">
        <p14:creationId xmlns:p14="http://schemas.microsoft.com/office/powerpoint/2010/main" val="3514306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hape 5980">
            <a:extLst>
              <a:ext uri="{FF2B5EF4-FFF2-40B4-BE49-F238E27FC236}">
                <a16:creationId xmlns:a16="http://schemas.microsoft.com/office/drawing/2014/main" id="{52C5EEB0-505C-864C-8703-48C749DDC4CF}"/>
              </a:ext>
            </a:extLst>
          </p:cNvPr>
          <p:cNvSpPr/>
          <p:nvPr/>
        </p:nvSpPr>
        <p:spPr>
          <a:xfrm>
            <a:off x="4971798" y="1468847"/>
            <a:ext cx="2248404" cy="2248405"/>
          </a:xfrm>
          <a:prstGeom prst="ellipse">
            <a:avLst/>
          </a:prstGeom>
          <a:solidFill>
            <a:schemeClr val="accent2"/>
          </a:solid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a:lnSpc>
                <a:spcPct val="90000"/>
              </a:lnSpc>
              <a:defRPr sz="4000">
                <a:solidFill>
                  <a:srgbClr val="FFFFFF"/>
                </a:solidFill>
              </a:defRPr>
            </a:lvl1pPr>
          </a:lstStyle>
          <a:p>
            <a:endParaRPr sz="2813">
              <a:latin typeface="Lato Light" panose="020F0502020204030203" pitchFamily="34" charset="0"/>
            </a:endParaRPr>
          </a:p>
        </p:txBody>
      </p:sp>
      <p:sp>
        <p:nvSpPr>
          <p:cNvPr id="9" name="Shape 5983">
            <a:extLst>
              <a:ext uri="{FF2B5EF4-FFF2-40B4-BE49-F238E27FC236}">
                <a16:creationId xmlns:a16="http://schemas.microsoft.com/office/drawing/2014/main" id="{F940A2EC-7F20-AD44-8452-D4C578444B6A}"/>
              </a:ext>
            </a:extLst>
          </p:cNvPr>
          <p:cNvSpPr/>
          <p:nvPr/>
        </p:nvSpPr>
        <p:spPr>
          <a:xfrm>
            <a:off x="1574799" y="1417186"/>
            <a:ext cx="2248405" cy="2248405"/>
          </a:xfrm>
          <a:prstGeom prst="ellipse">
            <a:avLst/>
          </a:prstGeom>
          <a:solidFill>
            <a:schemeClr val="accent1"/>
          </a:solid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a:lnSpc>
                <a:spcPct val="90000"/>
              </a:lnSpc>
              <a:defRPr sz="4000">
                <a:solidFill>
                  <a:srgbClr val="FFFFFF"/>
                </a:solidFill>
              </a:defRPr>
            </a:lvl1pPr>
          </a:lstStyle>
          <a:p>
            <a:endParaRPr sz="2813">
              <a:latin typeface="Lato Light" panose="020F0502020204030203" pitchFamily="34" charset="0"/>
            </a:endParaRPr>
          </a:p>
        </p:txBody>
      </p:sp>
      <p:sp>
        <p:nvSpPr>
          <p:cNvPr id="7" name="Shape 5986">
            <a:extLst>
              <a:ext uri="{FF2B5EF4-FFF2-40B4-BE49-F238E27FC236}">
                <a16:creationId xmlns:a16="http://schemas.microsoft.com/office/drawing/2014/main" id="{5EEE22C8-E16E-0942-9454-0C2C05C4F63D}"/>
              </a:ext>
            </a:extLst>
          </p:cNvPr>
          <p:cNvSpPr/>
          <p:nvPr/>
        </p:nvSpPr>
        <p:spPr>
          <a:xfrm>
            <a:off x="8485034" y="1455932"/>
            <a:ext cx="2248405" cy="2248405"/>
          </a:xfrm>
          <a:prstGeom prst="ellipse">
            <a:avLst/>
          </a:prstGeom>
          <a:solidFill>
            <a:schemeClr val="accent3"/>
          </a:solid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a:lnSpc>
                <a:spcPct val="90000"/>
              </a:lnSpc>
              <a:defRPr sz="4000">
                <a:solidFill>
                  <a:srgbClr val="FFFFFF"/>
                </a:solidFill>
              </a:defRPr>
            </a:lvl1pPr>
          </a:lstStyle>
          <a:p>
            <a:endParaRPr sz="2813">
              <a:latin typeface="Lato Light" panose="020F0502020204030203" pitchFamily="34" charset="0"/>
            </a:endParaRPr>
          </a:p>
        </p:txBody>
      </p:sp>
      <p:sp>
        <p:nvSpPr>
          <p:cNvPr id="16" name="TextBox 15">
            <a:extLst>
              <a:ext uri="{FF2B5EF4-FFF2-40B4-BE49-F238E27FC236}">
                <a16:creationId xmlns:a16="http://schemas.microsoft.com/office/drawing/2014/main" id="{27F3B32E-CF10-424E-B24C-8D79D5CC4B8D}"/>
              </a:ext>
            </a:extLst>
          </p:cNvPr>
          <p:cNvSpPr txBox="1"/>
          <p:nvPr/>
        </p:nvSpPr>
        <p:spPr>
          <a:xfrm>
            <a:off x="1931524" y="2712634"/>
            <a:ext cx="1534160" cy="738664"/>
          </a:xfrm>
          <a:prstGeom prst="rect">
            <a:avLst/>
          </a:prstGeom>
          <a:noFill/>
        </p:spPr>
        <p:txBody>
          <a:bodyPr wrap="square" lIns="91440" tIns="45720" rIns="91440" bIns="45720" rtlCol="0" anchor="ctr">
            <a:spAutoFit/>
          </a:bodyPr>
          <a:lstStyle/>
          <a:p>
            <a:pPr algn="ctr"/>
            <a:r>
              <a:rPr lang="en-US" sz="1400" b="1" dirty="0">
                <a:solidFill>
                  <a:schemeClr val="bg1"/>
                </a:solidFill>
                <a:latin typeface="Poppins"/>
                <a:cs typeface="Poppins"/>
              </a:rPr>
              <a:t>Relationship b/w Medical Attributes</a:t>
            </a:r>
            <a:endParaRPr lang="en-US" dirty="0"/>
          </a:p>
        </p:txBody>
      </p:sp>
      <p:sp>
        <p:nvSpPr>
          <p:cNvPr id="17" name="TextBox 16">
            <a:extLst>
              <a:ext uri="{FF2B5EF4-FFF2-40B4-BE49-F238E27FC236}">
                <a16:creationId xmlns:a16="http://schemas.microsoft.com/office/drawing/2014/main" id="{8B1EB433-3BA9-8F47-A0C4-60DD09BC4192}"/>
              </a:ext>
            </a:extLst>
          </p:cNvPr>
          <p:cNvSpPr txBox="1"/>
          <p:nvPr/>
        </p:nvSpPr>
        <p:spPr>
          <a:xfrm>
            <a:off x="5068536" y="2757626"/>
            <a:ext cx="2054924" cy="584775"/>
          </a:xfrm>
          <a:prstGeom prst="rect">
            <a:avLst/>
          </a:prstGeom>
          <a:noFill/>
        </p:spPr>
        <p:txBody>
          <a:bodyPr wrap="square" lIns="91440" tIns="45720" rIns="91440" bIns="45720" rtlCol="0" anchor="ctr">
            <a:spAutoFit/>
          </a:bodyPr>
          <a:lstStyle/>
          <a:p>
            <a:pPr algn="ctr"/>
            <a:r>
              <a:rPr lang="en-US" sz="1600" b="1" dirty="0">
                <a:solidFill>
                  <a:schemeClr val="bg1"/>
                </a:solidFill>
                <a:latin typeface="Poppins"/>
                <a:cs typeface="Poppins"/>
              </a:rPr>
              <a:t>Resource  </a:t>
            </a:r>
          </a:p>
          <a:p>
            <a:pPr algn="ctr"/>
            <a:r>
              <a:rPr lang="en-US" sz="1600" b="1" dirty="0">
                <a:solidFill>
                  <a:schemeClr val="bg1"/>
                </a:solidFill>
                <a:latin typeface="Poppins"/>
                <a:cs typeface="Poppins"/>
              </a:rPr>
              <a:t>Planning</a:t>
            </a:r>
            <a:endParaRPr lang="en-US" sz="1600" b="1" dirty="0">
              <a:solidFill>
                <a:schemeClr val="bg1"/>
              </a:solidFill>
              <a:latin typeface="Poppins" pitchFamily="2" charset="77"/>
              <a:cs typeface="Poppins" pitchFamily="2" charset="77"/>
            </a:endParaRPr>
          </a:p>
        </p:txBody>
      </p:sp>
      <p:sp>
        <p:nvSpPr>
          <p:cNvPr id="18" name="TextBox 17">
            <a:extLst>
              <a:ext uri="{FF2B5EF4-FFF2-40B4-BE49-F238E27FC236}">
                <a16:creationId xmlns:a16="http://schemas.microsoft.com/office/drawing/2014/main" id="{5DD71637-7B03-B44C-B5AE-0CAAD3A5AF56}"/>
              </a:ext>
            </a:extLst>
          </p:cNvPr>
          <p:cNvSpPr txBox="1"/>
          <p:nvPr/>
        </p:nvSpPr>
        <p:spPr>
          <a:xfrm>
            <a:off x="8527046" y="2620988"/>
            <a:ext cx="2177456" cy="584775"/>
          </a:xfrm>
          <a:prstGeom prst="rect">
            <a:avLst/>
          </a:prstGeom>
          <a:noFill/>
        </p:spPr>
        <p:txBody>
          <a:bodyPr wrap="square" lIns="91440" tIns="45720" rIns="91440" bIns="45720" rtlCol="0" anchor="ctr">
            <a:spAutoFit/>
          </a:bodyPr>
          <a:lstStyle/>
          <a:p>
            <a:pPr algn="ctr"/>
            <a:r>
              <a:rPr lang="en-US" sz="1600" b="1" dirty="0">
                <a:solidFill>
                  <a:schemeClr val="bg1"/>
                </a:solidFill>
                <a:latin typeface="Poppins"/>
                <a:cs typeface="Poppins"/>
              </a:rPr>
              <a:t>Insurance Provider Analysis</a:t>
            </a:r>
          </a:p>
        </p:txBody>
      </p:sp>
      <p:sp>
        <p:nvSpPr>
          <p:cNvPr id="19" name="TextBox 18">
            <a:extLst>
              <a:ext uri="{FF2B5EF4-FFF2-40B4-BE49-F238E27FC236}">
                <a16:creationId xmlns:a16="http://schemas.microsoft.com/office/drawing/2014/main" id="{7CCAE505-E14F-B941-BCEA-192C9200E2B5}"/>
              </a:ext>
            </a:extLst>
          </p:cNvPr>
          <p:cNvSpPr txBox="1"/>
          <p:nvPr/>
        </p:nvSpPr>
        <p:spPr>
          <a:xfrm>
            <a:off x="723740" y="4039262"/>
            <a:ext cx="3671503" cy="2155205"/>
          </a:xfrm>
          <a:prstGeom prst="rect">
            <a:avLst/>
          </a:prstGeom>
          <a:noFill/>
        </p:spPr>
        <p:txBody>
          <a:bodyPr wrap="square" lIns="91440" tIns="45720" rIns="91440" bIns="45720" rtlCol="0" anchor="t">
            <a:spAutoFit/>
          </a:bodyPr>
          <a:lstStyle/>
          <a:p>
            <a:pPr marL="171450" indent="-171450">
              <a:lnSpc>
                <a:spcPts val="1750"/>
              </a:lnSpc>
              <a:buFont typeface="Arial" panose="020B0604020202020204" pitchFamily="34" charset="0"/>
              <a:buChar char="•"/>
            </a:pPr>
            <a:r>
              <a:rPr lang="en-US" sz="1200" dirty="0">
                <a:latin typeface="Poppins"/>
                <a:ea typeface="Lato Light"/>
                <a:cs typeface="Poppins"/>
              </a:rPr>
              <a:t>Can give insights into any relations between age/gender/blood type with medical conditions and help patients be better prepared in preventative care</a:t>
            </a:r>
            <a:endParaRPr lang="en-US" sz="1200" dirty="0">
              <a:latin typeface="Poppins" panose="00000500000000000000" pitchFamily="2" charset="0"/>
              <a:ea typeface="Lato Light" panose="020F0502020204030203" pitchFamily="34" charset="0"/>
              <a:cs typeface="Poppins" panose="00000500000000000000" pitchFamily="2" charset="0"/>
            </a:endParaRPr>
          </a:p>
          <a:p>
            <a:pPr marL="171450" indent="-171450">
              <a:lnSpc>
                <a:spcPts val="1750"/>
              </a:lnSpc>
              <a:buFont typeface="Arial" panose="020B0604020202020204" pitchFamily="34" charset="0"/>
              <a:buChar char="•"/>
            </a:pPr>
            <a:r>
              <a:rPr lang="en-US" sz="1200" dirty="0">
                <a:latin typeface="Poppins"/>
                <a:ea typeface="Lato Light"/>
                <a:cs typeface="Poppins"/>
              </a:rPr>
              <a:t>Might help doctors in identifying any trends that can be used to educate the patients</a:t>
            </a:r>
          </a:p>
          <a:p>
            <a:pPr>
              <a:lnSpc>
                <a:spcPts val="1750"/>
              </a:lnSpc>
            </a:pPr>
            <a:r>
              <a:rPr lang="en-US" sz="1200" b="1" dirty="0">
                <a:latin typeface="Poppins"/>
                <a:ea typeface="Lato Light"/>
                <a:cs typeface="Poppins"/>
              </a:rPr>
              <a:t>STAKEHOLDERS:</a:t>
            </a:r>
          </a:p>
          <a:p>
            <a:pPr marL="171450" indent="-171450">
              <a:lnSpc>
                <a:spcPts val="1750"/>
              </a:lnSpc>
              <a:buFont typeface="Arial"/>
              <a:buChar char="•"/>
            </a:pPr>
            <a:r>
              <a:rPr lang="en-US" sz="1200" dirty="0">
                <a:latin typeface="Poppins"/>
                <a:ea typeface="Lato Light"/>
                <a:cs typeface="Poppins"/>
              </a:rPr>
              <a:t>Patients</a:t>
            </a:r>
          </a:p>
          <a:p>
            <a:pPr marL="171450" indent="-171450">
              <a:lnSpc>
                <a:spcPts val="1750"/>
              </a:lnSpc>
              <a:buFont typeface="Arial"/>
              <a:buChar char="•"/>
            </a:pPr>
            <a:r>
              <a:rPr lang="en-US" sz="1200" dirty="0">
                <a:latin typeface="Poppins"/>
                <a:ea typeface="Lato Light"/>
                <a:cs typeface="Poppins"/>
              </a:rPr>
              <a:t>Doctors/Medical Staffs</a:t>
            </a:r>
          </a:p>
        </p:txBody>
      </p:sp>
      <p:sp>
        <p:nvSpPr>
          <p:cNvPr id="21" name="TextBox 20">
            <a:extLst>
              <a:ext uri="{FF2B5EF4-FFF2-40B4-BE49-F238E27FC236}">
                <a16:creationId xmlns:a16="http://schemas.microsoft.com/office/drawing/2014/main" id="{EAC947C3-CCC4-BD40-9E06-C4B91625B500}"/>
              </a:ext>
            </a:extLst>
          </p:cNvPr>
          <p:cNvSpPr txBox="1"/>
          <p:nvPr/>
        </p:nvSpPr>
        <p:spPr>
          <a:xfrm>
            <a:off x="8022369" y="4040314"/>
            <a:ext cx="3415346" cy="2386038"/>
          </a:xfrm>
          <a:prstGeom prst="rect">
            <a:avLst/>
          </a:prstGeom>
          <a:noFill/>
        </p:spPr>
        <p:txBody>
          <a:bodyPr wrap="square" lIns="91440" tIns="45720" rIns="91440" bIns="45720" rtlCol="0" anchor="t">
            <a:spAutoFit/>
          </a:bodyPr>
          <a:lstStyle/>
          <a:p>
            <a:pPr marL="171450" indent="-171450">
              <a:lnSpc>
                <a:spcPts val="1750"/>
              </a:lnSpc>
              <a:buFont typeface="Arial" panose="020B0604020202020204" pitchFamily="34" charset="0"/>
              <a:buChar char="•"/>
            </a:pPr>
            <a:r>
              <a:rPr lang="en-US" sz="1200" dirty="0">
                <a:latin typeface="Poppins"/>
                <a:ea typeface="Lato Light"/>
                <a:cs typeface="Poppins"/>
              </a:rPr>
              <a:t>Gives insights to the insurance providers on the expenses incurred in different locations/medical conditions</a:t>
            </a:r>
          </a:p>
          <a:p>
            <a:pPr marL="171450" indent="-171450">
              <a:lnSpc>
                <a:spcPts val="1750"/>
              </a:lnSpc>
              <a:buFont typeface="Arial" panose="020B0604020202020204" pitchFamily="34" charset="0"/>
              <a:buChar char="•"/>
            </a:pPr>
            <a:r>
              <a:rPr lang="en-US" sz="1200" dirty="0">
                <a:latin typeface="Poppins"/>
                <a:ea typeface="Lato Light"/>
                <a:cs typeface="Poppins"/>
              </a:rPr>
              <a:t>This could prove useful to develop healthcare plans</a:t>
            </a:r>
          </a:p>
          <a:p>
            <a:pPr marL="171450" indent="-171450">
              <a:lnSpc>
                <a:spcPts val="1750"/>
              </a:lnSpc>
              <a:buFont typeface="Arial" panose="020B0604020202020204" pitchFamily="34" charset="0"/>
              <a:buChar char="•"/>
            </a:pPr>
            <a:endParaRPr lang="en-US" sz="1200" dirty="0">
              <a:latin typeface="Poppins"/>
              <a:ea typeface="Lato Light"/>
              <a:cs typeface="Poppins"/>
            </a:endParaRPr>
          </a:p>
          <a:p>
            <a:pPr>
              <a:lnSpc>
                <a:spcPts val="1750"/>
              </a:lnSpc>
            </a:pPr>
            <a:r>
              <a:rPr lang="en-US" sz="1200" b="1" dirty="0">
                <a:latin typeface="Poppins"/>
                <a:ea typeface="Lato Light"/>
                <a:cs typeface="Poppins"/>
              </a:rPr>
              <a:t>STAKEHOLDERS:</a:t>
            </a:r>
          </a:p>
          <a:p>
            <a:pPr marL="171450" indent="-171450">
              <a:lnSpc>
                <a:spcPts val="1750"/>
              </a:lnSpc>
              <a:buFont typeface="Arial"/>
              <a:buChar char="•"/>
            </a:pPr>
            <a:r>
              <a:rPr lang="en-US" sz="1200" dirty="0">
                <a:latin typeface="Poppins"/>
                <a:ea typeface="Lato Light"/>
                <a:cs typeface="Poppins"/>
              </a:rPr>
              <a:t>Insurance Providers</a:t>
            </a:r>
          </a:p>
          <a:p>
            <a:pPr marL="171450" indent="-171450">
              <a:lnSpc>
                <a:spcPts val="1750"/>
              </a:lnSpc>
              <a:buFont typeface="Arial"/>
              <a:buChar char="•"/>
            </a:pPr>
            <a:r>
              <a:rPr lang="en-US" sz="1200" dirty="0">
                <a:latin typeface="Poppins"/>
                <a:ea typeface="Lato Light"/>
                <a:cs typeface="Poppins"/>
              </a:rPr>
              <a:t>Patients</a:t>
            </a:r>
            <a:endParaRPr lang="en-US" dirty="0">
              <a:latin typeface="Univers Condensed Light"/>
              <a:ea typeface="Lato Light"/>
              <a:cs typeface="Poppins"/>
            </a:endParaRPr>
          </a:p>
          <a:p>
            <a:pPr marL="171450" indent="-171450">
              <a:lnSpc>
                <a:spcPts val="1750"/>
              </a:lnSpc>
              <a:buFont typeface="Arial"/>
              <a:buChar char="•"/>
            </a:pPr>
            <a:endParaRPr lang="en-US" sz="1200" b="1" dirty="0">
              <a:latin typeface="Poppins"/>
              <a:ea typeface="Lato Light"/>
              <a:cs typeface="Poppins"/>
            </a:endParaRPr>
          </a:p>
        </p:txBody>
      </p:sp>
      <p:sp>
        <p:nvSpPr>
          <p:cNvPr id="23" name="TextBox 22">
            <a:extLst>
              <a:ext uri="{FF2B5EF4-FFF2-40B4-BE49-F238E27FC236}">
                <a16:creationId xmlns:a16="http://schemas.microsoft.com/office/drawing/2014/main" id="{0C65A4B0-6C72-4746-AF6A-322D048CD81D}"/>
              </a:ext>
            </a:extLst>
          </p:cNvPr>
          <p:cNvSpPr txBox="1"/>
          <p:nvPr/>
        </p:nvSpPr>
        <p:spPr>
          <a:xfrm>
            <a:off x="3398792" y="291270"/>
            <a:ext cx="5394426" cy="646331"/>
          </a:xfrm>
          <a:prstGeom prst="rect">
            <a:avLst/>
          </a:prstGeom>
          <a:noFill/>
        </p:spPr>
        <p:txBody>
          <a:bodyPr wrap="none" lIns="91440" tIns="45720" rIns="91440" bIns="45720" rtlCol="0" anchor="t">
            <a:spAutoFit/>
          </a:bodyPr>
          <a:lstStyle/>
          <a:p>
            <a:pPr algn="ctr"/>
            <a:r>
              <a:rPr lang="en-US" sz="3600" b="1">
                <a:solidFill>
                  <a:schemeClr val="tx2"/>
                </a:solidFill>
                <a:latin typeface="Poppins"/>
                <a:cs typeface="Poppins"/>
              </a:rPr>
              <a:t>Business Implications</a:t>
            </a:r>
            <a:endParaRPr lang="en-US"/>
          </a:p>
        </p:txBody>
      </p:sp>
      <p:sp>
        <p:nvSpPr>
          <p:cNvPr id="5" name="TextBox 4">
            <a:extLst>
              <a:ext uri="{FF2B5EF4-FFF2-40B4-BE49-F238E27FC236}">
                <a16:creationId xmlns:a16="http://schemas.microsoft.com/office/drawing/2014/main" id="{60A3BB9F-D5BA-DAFE-F5C8-4532FE29BAE5}"/>
              </a:ext>
            </a:extLst>
          </p:cNvPr>
          <p:cNvSpPr txBox="1"/>
          <p:nvPr/>
        </p:nvSpPr>
        <p:spPr>
          <a:xfrm>
            <a:off x="4395006" y="4039261"/>
            <a:ext cx="3618924" cy="2155205"/>
          </a:xfrm>
          <a:prstGeom prst="rect">
            <a:avLst/>
          </a:prstGeom>
          <a:noFill/>
        </p:spPr>
        <p:txBody>
          <a:bodyPr wrap="square" lIns="91440" tIns="45720" rIns="91440" bIns="45720" rtlCol="0" anchor="t">
            <a:spAutoFit/>
          </a:bodyPr>
          <a:lstStyle/>
          <a:p>
            <a:pPr marL="171450" indent="-171450">
              <a:lnSpc>
                <a:spcPts val="1750"/>
              </a:lnSpc>
              <a:buFont typeface="Arial" panose="020B0604020202020204" pitchFamily="34" charset="0"/>
              <a:buChar char="•"/>
            </a:pPr>
            <a:r>
              <a:rPr lang="en-US" sz="1200" dirty="0">
                <a:latin typeface="Poppins"/>
                <a:ea typeface="Lato Light"/>
                <a:cs typeface="Poppins"/>
              </a:rPr>
              <a:t>Patient volume trends over time can give multiple insights</a:t>
            </a:r>
          </a:p>
          <a:p>
            <a:pPr marL="171450" indent="-171450">
              <a:lnSpc>
                <a:spcPts val="1750"/>
              </a:lnSpc>
              <a:buFont typeface="Arial" panose="020B0604020202020204" pitchFamily="34" charset="0"/>
              <a:buChar char="•"/>
            </a:pPr>
            <a:r>
              <a:rPr lang="en-US" sz="1200" dirty="0">
                <a:latin typeface="Poppins"/>
                <a:ea typeface="Lato Light"/>
                <a:cs typeface="Poppins"/>
              </a:rPr>
              <a:t>Any seasonal variation might help in financial planning for the insurance providers, resource planning for the hospital management etc. </a:t>
            </a:r>
          </a:p>
          <a:p>
            <a:pPr>
              <a:lnSpc>
                <a:spcPts val="1750"/>
              </a:lnSpc>
            </a:pPr>
            <a:r>
              <a:rPr lang="en-US" sz="1200" b="1" dirty="0">
                <a:latin typeface="Poppins"/>
                <a:ea typeface="Lato Light"/>
                <a:cs typeface="Poppins"/>
              </a:rPr>
              <a:t>STAKEHOLDERS:</a:t>
            </a:r>
          </a:p>
          <a:p>
            <a:pPr marL="171450" indent="-171450">
              <a:lnSpc>
                <a:spcPts val="1750"/>
              </a:lnSpc>
              <a:buFont typeface="Arial"/>
              <a:buChar char="•"/>
            </a:pPr>
            <a:r>
              <a:rPr lang="en-US" sz="1200" dirty="0">
                <a:latin typeface="Poppins"/>
                <a:ea typeface="Lato Light"/>
                <a:cs typeface="Poppins"/>
              </a:rPr>
              <a:t>Insurance Providers</a:t>
            </a:r>
          </a:p>
          <a:p>
            <a:pPr marL="171450" indent="-171450">
              <a:lnSpc>
                <a:spcPts val="1750"/>
              </a:lnSpc>
              <a:buFont typeface="Arial"/>
              <a:buChar char="•"/>
            </a:pPr>
            <a:r>
              <a:rPr lang="en-US" sz="1200" dirty="0">
                <a:latin typeface="Poppins"/>
                <a:ea typeface="Lato Light"/>
                <a:cs typeface="Poppins"/>
              </a:rPr>
              <a:t>Operations Managers</a:t>
            </a:r>
          </a:p>
        </p:txBody>
      </p:sp>
      <p:sp>
        <p:nvSpPr>
          <p:cNvPr id="2" name="TextBox 1">
            <a:extLst>
              <a:ext uri="{FF2B5EF4-FFF2-40B4-BE49-F238E27FC236}">
                <a16:creationId xmlns:a16="http://schemas.microsoft.com/office/drawing/2014/main" id="{53604568-87DA-CCDF-F438-E0B10F6E47FF}"/>
              </a:ext>
            </a:extLst>
          </p:cNvPr>
          <p:cNvSpPr txBox="1"/>
          <p:nvPr/>
        </p:nvSpPr>
        <p:spPr>
          <a:xfrm>
            <a:off x="4658747" y="6486113"/>
            <a:ext cx="2874505" cy="369332"/>
          </a:xfrm>
          <a:prstGeom prst="rect">
            <a:avLst/>
          </a:prstGeom>
          <a:noFill/>
        </p:spPr>
        <p:txBody>
          <a:bodyPr wrap="square" lIns="91440" tIns="45720" rIns="91440" bIns="45720" rtlCol="0" anchor="t">
            <a:spAutoFit/>
          </a:bodyPr>
          <a:lstStyle/>
          <a:p>
            <a:pPr algn="ctr"/>
            <a:r>
              <a:rPr lang="en-US" dirty="0"/>
              <a:t>Bitan Mani</a:t>
            </a:r>
          </a:p>
        </p:txBody>
      </p:sp>
      <p:sp>
        <p:nvSpPr>
          <p:cNvPr id="6" name="TextBox 5">
            <a:extLst>
              <a:ext uri="{FF2B5EF4-FFF2-40B4-BE49-F238E27FC236}">
                <a16:creationId xmlns:a16="http://schemas.microsoft.com/office/drawing/2014/main" id="{A952BAF1-2B7F-CEBE-4A5B-F4543E9B11A4}"/>
              </a:ext>
            </a:extLst>
          </p:cNvPr>
          <p:cNvSpPr txBox="1"/>
          <p:nvPr/>
        </p:nvSpPr>
        <p:spPr>
          <a:xfrm>
            <a:off x="11727180" y="6279469"/>
            <a:ext cx="395994" cy="369332"/>
          </a:xfrm>
          <a:prstGeom prst="rect">
            <a:avLst/>
          </a:prstGeom>
          <a:noFill/>
        </p:spPr>
        <p:txBody>
          <a:bodyPr wrap="square" rtlCol="0">
            <a:spAutoFit/>
          </a:bodyPr>
          <a:lstStyle/>
          <a:p>
            <a:r>
              <a:rPr lang="en-US"/>
              <a:t>37</a:t>
            </a:r>
          </a:p>
        </p:txBody>
      </p:sp>
      <p:pic>
        <p:nvPicPr>
          <p:cNvPr id="4" name="Graphic 3" descr="Transfer with solid fill">
            <a:extLst>
              <a:ext uri="{FF2B5EF4-FFF2-40B4-BE49-F238E27FC236}">
                <a16:creationId xmlns:a16="http://schemas.microsoft.com/office/drawing/2014/main" id="{3CD2F1DA-F581-003B-7C8C-82E39407826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241927" y="1816369"/>
            <a:ext cx="914400" cy="914400"/>
          </a:xfrm>
          <a:prstGeom prst="rect">
            <a:avLst/>
          </a:prstGeom>
        </p:spPr>
      </p:pic>
      <p:pic>
        <p:nvPicPr>
          <p:cNvPr id="13" name="Graphic 12" descr="Coins with solid fill">
            <a:extLst>
              <a:ext uri="{FF2B5EF4-FFF2-40B4-BE49-F238E27FC236}">
                <a16:creationId xmlns:a16="http://schemas.microsoft.com/office/drawing/2014/main" id="{E9FE2C7A-9FB7-12F4-A3C7-F1B89E87BEF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638800" y="1868030"/>
            <a:ext cx="914400" cy="914400"/>
          </a:xfrm>
          <a:prstGeom prst="rect">
            <a:avLst/>
          </a:prstGeom>
        </p:spPr>
      </p:pic>
      <p:pic>
        <p:nvPicPr>
          <p:cNvPr id="3" name="Graphic 2" descr="Heartbeat with solid fill">
            <a:extLst>
              <a:ext uri="{FF2B5EF4-FFF2-40B4-BE49-F238E27FC236}">
                <a16:creationId xmlns:a16="http://schemas.microsoft.com/office/drawing/2014/main" id="{32B96BAB-977B-FF8E-8402-5230FF694C9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151911" y="1855115"/>
            <a:ext cx="914400" cy="914400"/>
          </a:xfrm>
          <a:prstGeom prst="rect">
            <a:avLst/>
          </a:prstGeom>
        </p:spPr>
      </p:pic>
    </p:spTree>
    <p:extLst>
      <p:ext uri="{BB962C8B-B14F-4D97-AF65-F5344CB8AC3E}">
        <p14:creationId xmlns:p14="http://schemas.microsoft.com/office/powerpoint/2010/main" val="192981092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6" name="Straight Connector 35">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50" name="Rectangle 49">
            <a:extLst>
              <a:ext uri="{FF2B5EF4-FFF2-40B4-BE49-F238E27FC236}">
                <a16:creationId xmlns:a16="http://schemas.microsoft.com/office/drawing/2014/main" id="{5E4165CA-2930-4841-AFB7-DD41E95F2D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Placeholder 6" descr="People holding hands">
            <a:extLst>
              <a:ext uri="{FF2B5EF4-FFF2-40B4-BE49-F238E27FC236}">
                <a16:creationId xmlns:a16="http://schemas.microsoft.com/office/drawing/2014/main" id="{F3F275BE-CF4F-3604-0353-8105B3990AEA}"/>
              </a:ext>
            </a:extLst>
          </p:cNvPr>
          <p:cNvPicPr>
            <a:picLocks noGrp="1" noChangeAspect="1"/>
          </p:cNvPicPr>
          <p:nvPr>
            <p:ph type="pic" sz="quarter" idx="10"/>
          </p:nvPr>
        </p:nvPicPr>
        <p:blipFill rotWithShape="1">
          <a:blip r:embed="rId3">
            <a:extLst>
              <a:ext uri="{28A0092B-C50C-407E-A947-70E740481C1C}">
                <a14:useLocalDpi xmlns:a14="http://schemas.microsoft.com/office/drawing/2010/main" val="0"/>
              </a:ext>
            </a:extLst>
          </a:blip>
          <a:srcRect t="7865" b="7865"/>
          <a:stretch/>
        </p:blipFill>
        <p:spPr>
          <a:xfrm>
            <a:off x="-1154" y="10"/>
            <a:ext cx="12192000" cy="6857990"/>
          </a:xfrm>
          <a:prstGeom prst="rect">
            <a:avLst/>
          </a:prstGeom>
        </p:spPr>
      </p:pic>
      <p:sp>
        <p:nvSpPr>
          <p:cNvPr id="52" name="Rectangle 51">
            <a:extLst>
              <a:ext uri="{FF2B5EF4-FFF2-40B4-BE49-F238E27FC236}">
                <a16:creationId xmlns:a16="http://schemas.microsoft.com/office/drawing/2014/main" id="{D8BE8C52-9C3E-4691-A186-7582BDF4BE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0" y="696037"/>
            <a:ext cx="12188952" cy="5172500"/>
          </a:xfrm>
          <a:prstGeom prst="rect">
            <a:avLst/>
          </a:prstGeom>
          <a:gradFill>
            <a:gsLst>
              <a:gs pos="42000">
                <a:srgbClr val="000000">
                  <a:alpha val="23000"/>
                </a:srgbClr>
              </a:gs>
              <a:gs pos="0">
                <a:srgbClr val="000000">
                  <a:alpha val="0"/>
                </a:srgbClr>
              </a:gs>
              <a:gs pos="71000">
                <a:srgbClr val="000000">
                  <a:alpha val="24000"/>
                </a:srgbClr>
              </a:gs>
              <a:gs pos="100000">
                <a:srgbClr val="000000">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8BAC361-0D7A-DC05-86B5-6DD77D322F5B}"/>
              </a:ext>
            </a:extLst>
          </p:cNvPr>
          <p:cNvSpPr>
            <a:spLocks noGrp="1"/>
          </p:cNvSpPr>
          <p:nvPr>
            <p:ph type="title"/>
          </p:nvPr>
        </p:nvSpPr>
        <p:spPr>
          <a:xfrm>
            <a:off x="1665372" y="1651163"/>
            <a:ext cx="9144000" cy="2611940"/>
          </a:xfrm>
        </p:spPr>
        <p:txBody>
          <a:bodyPr vert="horz" lIns="91440" tIns="45720" rIns="91440" bIns="45720" rtlCol="0" anchor="b">
            <a:normAutofit/>
          </a:bodyPr>
          <a:lstStyle/>
          <a:p>
            <a:pPr algn="ctr"/>
            <a:r>
              <a:rPr lang="en-US" sz="6600" b="1" i="0" kern="1200" cap="all" baseline="0">
                <a:solidFill>
                  <a:srgbClr val="FFFFFF"/>
                </a:solidFill>
                <a:latin typeface="Poppins" panose="00000500000000000000" pitchFamily="2" charset="0"/>
                <a:cs typeface="Poppins" panose="00000500000000000000" pitchFamily="2" charset="0"/>
              </a:rPr>
              <a:t>THANK YOU</a:t>
            </a:r>
          </a:p>
        </p:txBody>
      </p:sp>
    </p:spTree>
    <p:extLst>
      <p:ext uri="{BB962C8B-B14F-4D97-AF65-F5344CB8AC3E}">
        <p14:creationId xmlns:p14="http://schemas.microsoft.com/office/powerpoint/2010/main" val="34979925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Shape 8807">
            <a:extLst>
              <a:ext uri="{FF2B5EF4-FFF2-40B4-BE49-F238E27FC236}">
                <a16:creationId xmlns:a16="http://schemas.microsoft.com/office/drawing/2014/main" id="{064441CC-116B-AD4B-9959-2944297C5F55}"/>
              </a:ext>
            </a:extLst>
          </p:cNvPr>
          <p:cNvSpPr/>
          <p:nvPr/>
        </p:nvSpPr>
        <p:spPr>
          <a:xfrm rot="18896378">
            <a:off x="1236295" y="1451090"/>
            <a:ext cx="2243653" cy="2243653"/>
          </a:xfrm>
          <a:prstGeom prst="diamond">
            <a:avLst/>
          </a:prstGeom>
          <a:solidFill>
            <a:schemeClr val="accent1"/>
          </a:solidFill>
          <a:ln w="12700" cap="flat">
            <a:noFill/>
            <a:miter lim="400000"/>
          </a:ln>
          <a:effectLst/>
        </p:spPr>
        <p:txBody>
          <a:bodyPr wrap="square" lIns="0" tIns="0" rIns="0" bIns="0" numCol="1" anchor="t">
            <a:noAutofit/>
          </a:bodyPr>
          <a:lstStyle/>
          <a:p>
            <a:endParaRPr sz="2532">
              <a:latin typeface="Lato Light" panose="020F0502020204030203" pitchFamily="34" charset="0"/>
            </a:endParaRPr>
          </a:p>
        </p:txBody>
      </p:sp>
      <p:sp>
        <p:nvSpPr>
          <p:cNvPr id="16" name="Shape 8813">
            <a:extLst>
              <a:ext uri="{FF2B5EF4-FFF2-40B4-BE49-F238E27FC236}">
                <a16:creationId xmlns:a16="http://schemas.microsoft.com/office/drawing/2014/main" id="{AC67CC12-0AD5-7E4D-9B94-7A20ADCDAE2F}"/>
              </a:ext>
            </a:extLst>
          </p:cNvPr>
          <p:cNvSpPr/>
          <p:nvPr/>
        </p:nvSpPr>
        <p:spPr>
          <a:xfrm rot="18876547">
            <a:off x="3131030" y="3556086"/>
            <a:ext cx="2243653" cy="2243653"/>
          </a:xfrm>
          <a:prstGeom prst="diamond">
            <a:avLst/>
          </a:prstGeom>
          <a:solidFill>
            <a:schemeClr val="accent2"/>
          </a:solidFill>
          <a:ln w="12700" cap="flat">
            <a:noFill/>
            <a:miter lim="400000"/>
          </a:ln>
          <a:effectLst/>
        </p:spPr>
        <p:txBody>
          <a:bodyPr wrap="square" lIns="0" tIns="0" rIns="0" bIns="0" numCol="1" anchor="t">
            <a:noAutofit/>
          </a:bodyPr>
          <a:lstStyle/>
          <a:p>
            <a:endParaRPr sz="2532">
              <a:latin typeface="Lato Light" panose="020F0502020204030203" pitchFamily="34" charset="0"/>
            </a:endParaRPr>
          </a:p>
        </p:txBody>
      </p:sp>
      <p:sp>
        <p:nvSpPr>
          <p:cNvPr id="24" name="TextBox 23">
            <a:extLst>
              <a:ext uri="{FF2B5EF4-FFF2-40B4-BE49-F238E27FC236}">
                <a16:creationId xmlns:a16="http://schemas.microsoft.com/office/drawing/2014/main" id="{5379EF7A-D8BE-514F-9DB4-7BBAA3B5B4BA}"/>
              </a:ext>
            </a:extLst>
          </p:cNvPr>
          <p:cNvSpPr txBox="1"/>
          <p:nvPr/>
        </p:nvSpPr>
        <p:spPr>
          <a:xfrm>
            <a:off x="4333341" y="291270"/>
            <a:ext cx="3525325" cy="646331"/>
          </a:xfrm>
          <a:prstGeom prst="rect">
            <a:avLst/>
          </a:prstGeom>
          <a:noFill/>
        </p:spPr>
        <p:txBody>
          <a:bodyPr wrap="none" rtlCol="0">
            <a:spAutoFit/>
          </a:bodyPr>
          <a:lstStyle/>
          <a:p>
            <a:pPr algn="ctr"/>
            <a:r>
              <a:rPr lang="en-US" sz="3600" b="1">
                <a:solidFill>
                  <a:schemeClr val="tx2"/>
                </a:solidFill>
                <a:latin typeface="Poppins" pitchFamily="2" charset="77"/>
                <a:cs typeface="Poppins" pitchFamily="2" charset="77"/>
              </a:rPr>
              <a:t>BACKGROUND</a:t>
            </a:r>
          </a:p>
        </p:txBody>
      </p:sp>
      <p:sp>
        <p:nvSpPr>
          <p:cNvPr id="25" name="TextBox 24">
            <a:extLst>
              <a:ext uri="{FF2B5EF4-FFF2-40B4-BE49-F238E27FC236}">
                <a16:creationId xmlns:a16="http://schemas.microsoft.com/office/drawing/2014/main" id="{946E5031-C2AA-C140-8BD7-DCE0CE5328D5}"/>
              </a:ext>
            </a:extLst>
          </p:cNvPr>
          <p:cNvSpPr txBox="1"/>
          <p:nvPr/>
        </p:nvSpPr>
        <p:spPr>
          <a:xfrm>
            <a:off x="4550550" y="818501"/>
            <a:ext cx="3090911" cy="369332"/>
          </a:xfrm>
          <a:prstGeom prst="rect">
            <a:avLst/>
          </a:prstGeom>
          <a:noFill/>
        </p:spPr>
        <p:txBody>
          <a:bodyPr wrap="none" rtlCol="0">
            <a:spAutoFit/>
          </a:bodyPr>
          <a:lstStyle/>
          <a:p>
            <a:pPr algn="ctr"/>
            <a:r>
              <a:rPr lang="en-US" spc="300">
                <a:solidFill>
                  <a:schemeClr val="tx1">
                    <a:lumMod val="60000"/>
                    <a:lumOff val="40000"/>
                  </a:schemeClr>
                </a:solidFill>
                <a:latin typeface="Poppins" pitchFamily="2" charset="77"/>
                <a:cs typeface="Poppins" pitchFamily="2" charset="77"/>
              </a:rPr>
              <a:t>BUSINESS PROBLEMS</a:t>
            </a:r>
          </a:p>
        </p:txBody>
      </p:sp>
      <p:sp>
        <p:nvSpPr>
          <p:cNvPr id="30" name="Freeform 82">
            <a:extLst>
              <a:ext uri="{FF2B5EF4-FFF2-40B4-BE49-F238E27FC236}">
                <a16:creationId xmlns:a16="http://schemas.microsoft.com/office/drawing/2014/main" id="{C4E2477D-5991-3A4E-9A19-739010EFCFB7}"/>
              </a:ext>
            </a:extLst>
          </p:cNvPr>
          <p:cNvSpPr>
            <a:spLocks noChangeArrowheads="1"/>
          </p:cNvSpPr>
          <p:nvPr/>
        </p:nvSpPr>
        <p:spPr bwMode="auto">
          <a:xfrm>
            <a:off x="3944611" y="4378407"/>
            <a:ext cx="639554" cy="598947"/>
          </a:xfrm>
          <a:custGeom>
            <a:avLst/>
            <a:gdLst>
              <a:gd name="T0" fmla="*/ 28575 w 899753"/>
              <a:gd name="T1" fmla="*/ 444500 h 842603"/>
              <a:gd name="T2" fmla="*/ 65686 w 899753"/>
              <a:gd name="T3" fmla="*/ 449899 h 842603"/>
              <a:gd name="T4" fmla="*/ 366179 w 899753"/>
              <a:gd name="T5" fmla="*/ 475816 h 842603"/>
              <a:gd name="T6" fmla="*/ 366179 w 899753"/>
              <a:gd name="T7" fmla="*/ 533047 h 842603"/>
              <a:gd name="T8" fmla="*/ 535161 w 899753"/>
              <a:gd name="T9" fmla="*/ 533047 h 842603"/>
              <a:gd name="T10" fmla="*/ 535161 w 899753"/>
              <a:gd name="T11" fmla="*/ 475816 h 842603"/>
              <a:gd name="T12" fmla="*/ 835293 w 899753"/>
              <a:gd name="T13" fmla="*/ 449899 h 842603"/>
              <a:gd name="T14" fmla="*/ 872765 w 899753"/>
              <a:gd name="T15" fmla="*/ 444500 h 842603"/>
              <a:gd name="T16" fmla="*/ 872765 w 899753"/>
              <a:gd name="T17" fmla="*/ 769894 h 842603"/>
              <a:gd name="T18" fmla="*/ 799984 w 899753"/>
              <a:gd name="T19" fmla="*/ 842603 h 842603"/>
              <a:gd name="T20" fmla="*/ 101356 w 899753"/>
              <a:gd name="T21" fmla="*/ 842603 h 842603"/>
              <a:gd name="T22" fmla="*/ 28575 w 899753"/>
              <a:gd name="T23" fmla="*/ 769894 h 842603"/>
              <a:gd name="T24" fmla="*/ 348884 w 899753"/>
              <a:gd name="T25" fmla="*/ 56606 h 842603"/>
              <a:gd name="T26" fmla="*/ 337362 w 899753"/>
              <a:gd name="T27" fmla="*/ 68144 h 842603"/>
              <a:gd name="T28" fmla="*/ 337362 w 899753"/>
              <a:gd name="T29" fmla="*/ 112852 h 842603"/>
              <a:gd name="T30" fmla="*/ 562391 w 899753"/>
              <a:gd name="T31" fmla="*/ 112852 h 842603"/>
              <a:gd name="T32" fmla="*/ 562391 w 899753"/>
              <a:gd name="T33" fmla="*/ 68144 h 842603"/>
              <a:gd name="T34" fmla="*/ 550869 w 899753"/>
              <a:gd name="T35" fmla="*/ 56606 h 842603"/>
              <a:gd name="T36" fmla="*/ 325841 w 899753"/>
              <a:gd name="T37" fmla="*/ 0 h 842603"/>
              <a:gd name="T38" fmla="*/ 573912 w 899753"/>
              <a:gd name="T39" fmla="*/ 0 h 842603"/>
              <a:gd name="T40" fmla="*/ 618558 w 899753"/>
              <a:gd name="T41" fmla="*/ 44708 h 842603"/>
              <a:gd name="T42" fmla="*/ 618558 w 899753"/>
              <a:gd name="T43" fmla="*/ 112852 h 842603"/>
              <a:gd name="T44" fmla="*/ 855108 w 899753"/>
              <a:gd name="T45" fmla="*/ 112852 h 842603"/>
              <a:gd name="T46" fmla="*/ 899753 w 899753"/>
              <a:gd name="T47" fmla="*/ 157561 h 842603"/>
              <a:gd name="T48" fmla="*/ 899753 w 899753"/>
              <a:gd name="T49" fmla="*/ 390837 h 842603"/>
              <a:gd name="T50" fmla="*/ 816943 w 899753"/>
              <a:gd name="T51" fmla="*/ 402014 h 842603"/>
              <a:gd name="T52" fmla="*/ 534307 w 899753"/>
              <a:gd name="T53" fmla="*/ 425089 h 842603"/>
              <a:gd name="T54" fmla="*/ 534307 w 899753"/>
              <a:gd name="T55" fmla="*/ 366320 h 842603"/>
              <a:gd name="T56" fmla="*/ 365446 w 899753"/>
              <a:gd name="T57" fmla="*/ 366320 h 842603"/>
              <a:gd name="T58" fmla="*/ 365446 w 899753"/>
              <a:gd name="T59" fmla="*/ 425089 h 842603"/>
              <a:gd name="T60" fmla="*/ 83171 w 899753"/>
              <a:gd name="T61" fmla="*/ 402014 h 842603"/>
              <a:gd name="T62" fmla="*/ 0 w 899753"/>
              <a:gd name="T63" fmla="*/ 390837 h 842603"/>
              <a:gd name="T64" fmla="*/ 0 w 899753"/>
              <a:gd name="T65" fmla="*/ 157561 h 842603"/>
              <a:gd name="T66" fmla="*/ 44646 w 899753"/>
              <a:gd name="T67" fmla="*/ 112852 h 842603"/>
              <a:gd name="T68" fmla="*/ 281195 w 899753"/>
              <a:gd name="T69" fmla="*/ 112852 h 842603"/>
              <a:gd name="T70" fmla="*/ 281195 w 899753"/>
              <a:gd name="T71" fmla="*/ 44708 h 842603"/>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899753" h="842603">
                <a:moveTo>
                  <a:pt x="28575" y="444500"/>
                </a:moveTo>
                <a:lnTo>
                  <a:pt x="65686" y="449899"/>
                </a:lnTo>
                <a:cubicBezTo>
                  <a:pt x="165490" y="463937"/>
                  <a:pt x="265654" y="472576"/>
                  <a:pt x="366179" y="475816"/>
                </a:cubicBezTo>
                <a:lnTo>
                  <a:pt x="366179" y="533047"/>
                </a:lnTo>
                <a:lnTo>
                  <a:pt x="535161" y="533047"/>
                </a:lnTo>
                <a:lnTo>
                  <a:pt x="535161" y="475816"/>
                </a:lnTo>
                <a:cubicBezTo>
                  <a:pt x="635325" y="472576"/>
                  <a:pt x="735850" y="463937"/>
                  <a:pt x="835293" y="449899"/>
                </a:cubicBezTo>
                <a:lnTo>
                  <a:pt x="872765" y="444500"/>
                </a:lnTo>
                <a:lnTo>
                  <a:pt x="872765" y="769894"/>
                </a:lnTo>
                <a:lnTo>
                  <a:pt x="799984" y="842603"/>
                </a:lnTo>
                <a:lnTo>
                  <a:pt x="101356" y="842603"/>
                </a:lnTo>
                <a:lnTo>
                  <a:pt x="28575" y="769894"/>
                </a:lnTo>
                <a:lnTo>
                  <a:pt x="28575" y="444500"/>
                </a:lnTo>
                <a:close/>
                <a:moveTo>
                  <a:pt x="348884" y="56606"/>
                </a:moveTo>
                <a:lnTo>
                  <a:pt x="337362" y="68144"/>
                </a:lnTo>
                <a:lnTo>
                  <a:pt x="337362" y="112852"/>
                </a:lnTo>
                <a:lnTo>
                  <a:pt x="562391" y="112852"/>
                </a:lnTo>
                <a:lnTo>
                  <a:pt x="562391" y="68144"/>
                </a:lnTo>
                <a:lnTo>
                  <a:pt x="550869" y="56606"/>
                </a:lnTo>
                <a:lnTo>
                  <a:pt x="348884" y="56606"/>
                </a:lnTo>
                <a:close/>
                <a:moveTo>
                  <a:pt x="325841" y="0"/>
                </a:moveTo>
                <a:lnTo>
                  <a:pt x="573912" y="0"/>
                </a:lnTo>
                <a:lnTo>
                  <a:pt x="618558" y="44708"/>
                </a:lnTo>
                <a:lnTo>
                  <a:pt x="618558" y="112852"/>
                </a:lnTo>
                <a:lnTo>
                  <a:pt x="855108" y="112852"/>
                </a:lnTo>
                <a:lnTo>
                  <a:pt x="899753" y="157561"/>
                </a:lnTo>
                <a:lnTo>
                  <a:pt x="899753" y="390837"/>
                </a:lnTo>
                <a:lnTo>
                  <a:pt x="816943" y="402014"/>
                </a:lnTo>
                <a:cubicBezTo>
                  <a:pt x="722971" y="414633"/>
                  <a:pt x="628639" y="422205"/>
                  <a:pt x="534307" y="425089"/>
                </a:cubicBezTo>
                <a:lnTo>
                  <a:pt x="534307" y="366320"/>
                </a:lnTo>
                <a:lnTo>
                  <a:pt x="365446" y="366320"/>
                </a:lnTo>
                <a:lnTo>
                  <a:pt x="365446" y="425089"/>
                </a:lnTo>
                <a:cubicBezTo>
                  <a:pt x="271114" y="422205"/>
                  <a:pt x="176782" y="414633"/>
                  <a:pt x="83171" y="402014"/>
                </a:cubicBezTo>
                <a:lnTo>
                  <a:pt x="0" y="390837"/>
                </a:lnTo>
                <a:lnTo>
                  <a:pt x="0" y="157561"/>
                </a:lnTo>
                <a:lnTo>
                  <a:pt x="44646" y="112852"/>
                </a:lnTo>
                <a:lnTo>
                  <a:pt x="281195" y="112852"/>
                </a:lnTo>
                <a:lnTo>
                  <a:pt x="281195" y="44708"/>
                </a:lnTo>
                <a:lnTo>
                  <a:pt x="325841" y="0"/>
                </a:lnTo>
                <a:close/>
              </a:path>
            </a:pathLst>
          </a:custGeom>
          <a:solidFill>
            <a:schemeClr val="bg1"/>
          </a:solidFill>
          <a:ln>
            <a:noFill/>
          </a:ln>
          <a:effectLst/>
        </p:spPr>
        <p:txBody>
          <a:bodyPr anchor="ctr"/>
          <a:lstStyle/>
          <a:p>
            <a:endParaRPr lang="en-US" sz="900">
              <a:latin typeface="Lato Light" panose="020F0502020204030203" pitchFamily="34" charset="0"/>
            </a:endParaRPr>
          </a:p>
        </p:txBody>
      </p:sp>
      <p:sp>
        <p:nvSpPr>
          <p:cNvPr id="22" name="Shape 8813">
            <a:extLst>
              <a:ext uri="{FF2B5EF4-FFF2-40B4-BE49-F238E27FC236}">
                <a16:creationId xmlns:a16="http://schemas.microsoft.com/office/drawing/2014/main" id="{5AB687D0-30AB-7045-8707-EC14B9C974DA}"/>
              </a:ext>
            </a:extLst>
          </p:cNvPr>
          <p:cNvSpPr/>
          <p:nvPr/>
        </p:nvSpPr>
        <p:spPr>
          <a:xfrm rot="18907983">
            <a:off x="6869730" y="3556055"/>
            <a:ext cx="2243653" cy="2243653"/>
          </a:xfrm>
          <a:prstGeom prst="diamond">
            <a:avLst/>
          </a:prstGeom>
          <a:solidFill>
            <a:schemeClr val="accent4"/>
          </a:solidFill>
          <a:ln w="12700" cap="flat">
            <a:noFill/>
            <a:miter lim="400000"/>
          </a:ln>
          <a:effectLst/>
        </p:spPr>
        <p:txBody>
          <a:bodyPr wrap="square" lIns="0" tIns="0" rIns="0" bIns="0" numCol="1" anchor="t">
            <a:noAutofit/>
          </a:bodyPr>
          <a:lstStyle/>
          <a:p>
            <a:endParaRPr sz="2532">
              <a:latin typeface="Lato Light" panose="020F0502020204030203" pitchFamily="34" charset="0"/>
            </a:endParaRPr>
          </a:p>
        </p:txBody>
      </p:sp>
      <p:sp>
        <p:nvSpPr>
          <p:cNvPr id="31" name="Freeform 41">
            <a:extLst>
              <a:ext uri="{FF2B5EF4-FFF2-40B4-BE49-F238E27FC236}">
                <a16:creationId xmlns:a16="http://schemas.microsoft.com/office/drawing/2014/main" id="{611A3F9D-42C9-294B-8D66-8B5AA47F9DEC}"/>
              </a:ext>
            </a:extLst>
          </p:cNvPr>
          <p:cNvSpPr>
            <a:spLocks noChangeArrowheads="1"/>
          </p:cNvSpPr>
          <p:nvPr/>
        </p:nvSpPr>
        <p:spPr bwMode="auto">
          <a:xfrm>
            <a:off x="7702237" y="4378407"/>
            <a:ext cx="600075" cy="639555"/>
          </a:xfrm>
          <a:custGeom>
            <a:avLst/>
            <a:gdLst>
              <a:gd name="T0" fmla="*/ 450379 w 2344"/>
              <a:gd name="T1" fmla="*/ 478140 h 2500"/>
              <a:gd name="T2" fmla="*/ 731775 w 2344"/>
              <a:gd name="T3" fmla="*/ 421973 h 2500"/>
              <a:gd name="T4" fmla="*/ 731775 w 2344"/>
              <a:gd name="T5" fmla="*/ 703168 h 2500"/>
              <a:gd name="T6" fmla="*/ 450379 w 2344"/>
              <a:gd name="T7" fmla="*/ 646641 h 2500"/>
              <a:gd name="T8" fmla="*/ 731775 w 2344"/>
              <a:gd name="T9" fmla="*/ 703168 h 2500"/>
              <a:gd name="T10" fmla="*/ 366068 w 2344"/>
              <a:gd name="T11" fmla="*/ 365446 h 2500"/>
              <a:gd name="T12" fmla="*/ 337964 w 2344"/>
              <a:gd name="T13" fmla="*/ 337362 h 2500"/>
              <a:gd name="T14" fmla="*/ 366068 w 2344"/>
              <a:gd name="T15" fmla="*/ 309279 h 2500"/>
              <a:gd name="T16" fmla="*/ 394171 w 2344"/>
              <a:gd name="T17" fmla="*/ 337362 h 2500"/>
              <a:gd name="T18" fmla="*/ 366068 w 2344"/>
              <a:gd name="T19" fmla="*/ 478140 h 2500"/>
              <a:gd name="T20" fmla="*/ 337964 w 2344"/>
              <a:gd name="T21" fmla="*/ 449696 h 2500"/>
              <a:gd name="T22" fmla="*/ 366068 w 2344"/>
              <a:gd name="T23" fmla="*/ 421973 h 2500"/>
              <a:gd name="T24" fmla="*/ 394171 w 2344"/>
              <a:gd name="T25" fmla="*/ 449696 h 2500"/>
              <a:gd name="T26" fmla="*/ 366068 w 2344"/>
              <a:gd name="T27" fmla="*/ 478140 h 2500"/>
              <a:gd name="T28" fmla="*/ 366068 w 2344"/>
              <a:gd name="T29" fmla="*/ 590474 h 2500"/>
              <a:gd name="T30" fmla="*/ 337964 w 2344"/>
              <a:gd name="T31" fmla="*/ 562391 h 2500"/>
              <a:gd name="T32" fmla="*/ 366068 w 2344"/>
              <a:gd name="T33" fmla="*/ 534307 h 2500"/>
              <a:gd name="T34" fmla="*/ 394171 w 2344"/>
              <a:gd name="T35" fmla="*/ 562391 h 2500"/>
              <a:gd name="T36" fmla="*/ 366068 w 2344"/>
              <a:gd name="T37" fmla="*/ 703168 h 2500"/>
              <a:gd name="T38" fmla="*/ 337964 w 2344"/>
              <a:gd name="T39" fmla="*/ 674725 h 2500"/>
              <a:gd name="T40" fmla="*/ 366068 w 2344"/>
              <a:gd name="T41" fmla="*/ 646641 h 2500"/>
              <a:gd name="T42" fmla="*/ 394171 w 2344"/>
              <a:gd name="T43" fmla="*/ 674725 h 2500"/>
              <a:gd name="T44" fmla="*/ 366068 w 2344"/>
              <a:gd name="T45" fmla="*/ 703168 h 2500"/>
              <a:gd name="T46" fmla="*/ 619000 w 2344"/>
              <a:gd name="T47" fmla="*/ 534307 h 2500"/>
              <a:gd name="T48" fmla="*/ 450379 w 2344"/>
              <a:gd name="T49" fmla="*/ 590474 h 2500"/>
              <a:gd name="T50" fmla="*/ 450379 w 2344"/>
              <a:gd name="T51" fmla="*/ 309279 h 2500"/>
              <a:gd name="T52" fmla="*/ 703311 w 2344"/>
              <a:gd name="T53" fmla="*/ 365446 h 2500"/>
              <a:gd name="T54" fmla="*/ 450379 w 2344"/>
              <a:gd name="T55" fmla="*/ 309279 h 2500"/>
              <a:gd name="T56" fmla="*/ 647104 w 2344"/>
              <a:gd name="T57" fmla="*/ 140418 h 2500"/>
              <a:gd name="T58" fmla="*/ 450379 w 2344"/>
              <a:gd name="T59" fmla="*/ 196585 h 2500"/>
              <a:gd name="T60" fmla="*/ 225189 w 2344"/>
              <a:gd name="T61" fmla="*/ 815502 h 2500"/>
              <a:gd name="T62" fmla="*/ 197086 w 2344"/>
              <a:gd name="T63" fmla="*/ 843586 h 2500"/>
              <a:gd name="T64" fmla="*/ 168982 w 2344"/>
              <a:gd name="T65" fmla="*/ 815502 h 2500"/>
              <a:gd name="T66" fmla="*/ 168982 w 2344"/>
              <a:gd name="T67" fmla="*/ 309279 h 2500"/>
              <a:gd name="T68" fmla="*/ 225189 w 2344"/>
              <a:gd name="T69" fmla="*/ 281195 h 2500"/>
              <a:gd name="T70" fmla="*/ 112775 w 2344"/>
              <a:gd name="T71" fmla="*/ 590474 h 2500"/>
              <a:gd name="T72" fmla="*/ 56568 w 2344"/>
              <a:gd name="T73" fmla="*/ 309279 h 2500"/>
              <a:gd name="T74" fmla="*/ 84311 w 2344"/>
              <a:gd name="T75" fmla="*/ 281195 h 2500"/>
              <a:gd name="T76" fmla="*/ 112775 w 2344"/>
              <a:gd name="T77" fmla="*/ 309279 h 2500"/>
              <a:gd name="T78" fmla="*/ 225189 w 2344"/>
              <a:gd name="T79" fmla="*/ 0 h 2500"/>
              <a:gd name="T80" fmla="*/ 84311 w 2344"/>
              <a:gd name="T81" fmla="*/ 225028 h 2500"/>
              <a:gd name="T82" fmla="*/ 0 w 2344"/>
              <a:gd name="T83" fmla="*/ 309279 h 2500"/>
              <a:gd name="T84" fmla="*/ 112775 w 2344"/>
              <a:gd name="T85" fmla="*/ 646641 h 2500"/>
              <a:gd name="T86" fmla="*/ 112775 w 2344"/>
              <a:gd name="T87" fmla="*/ 815502 h 2500"/>
              <a:gd name="T88" fmla="*/ 759879 w 2344"/>
              <a:gd name="T89" fmla="*/ 899753 h 2500"/>
              <a:gd name="T90" fmla="*/ 844190 w 2344"/>
              <a:gd name="T91" fmla="*/ 815502 h 2500"/>
              <a:gd name="T92" fmla="*/ 225189 w 2344"/>
              <a:gd name="T93" fmla="*/ 0 h 2500"/>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2344" h="2500">
                <a:moveTo>
                  <a:pt x="2031" y="1328"/>
                </a:moveTo>
                <a:lnTo>
                  <a:pt x="1250" y="1328"/>
                </a:lnTo>
                <a:lnTo>
                  <a:pt x="1250" y="1172"/>
                </a:lnTo>
                <a:lnTo>
                  <a:pt x="2031" y="1172"/>
                </a:lnTo>
                <a:lnTo>
                  <a:pt x="2031" y="1328"/>
                </a:lnTo>
                <a:close/>
                <a:moveTo>
                  <a:pt x="2031" y="1953"/>
                </a:moveTo>
                <a:lnTo>
                  <a:pt x="1250" y="1953"/>
                </a:lnTo>
                <a:lnTo>
                  <a:pt x="1250" y="1796"/>
                </a:lnTo>
                <a:lnTo>
                  <a:pt x="2031" y="1796"/>
                </a:lnTo>
                <a:lnTo>
                  <a:pt x="2031" y="1953"/>
                </a:lnTo>
                <a:close/>
                <a:moveTo>
                  <a:pt x="1016" y="1015"/>
                </a:moveTo>
                <a:lnTo>
                  <a:pt x="1016" y="1015"/>
                </a:lnTo>
                <a:cubicBezTo>
                  <a:pt x="972" y="1015"/>
                  <a:pt x="938" y="980"/>
                  <a:pt x="938" y="937"/>
                </a:cubicBezTo>
                <a:cubicBezTo>
                  <a:pt x="938" y="893"/>
                  <a:pt x="972" y="859"/>
                  <a:pt x="1016" y="859"/>
                </a:cubicBezTo>
                <a:cubicBezTo>
                  <a:pt x="1059" y="859"/>
                  <a:pt x="1094" y="893"/>
                  <a:pt x="1094" y="937"/>
                </a:cubicBezTo>
                <a:cubicBezTo>
                  <a:pt x="1094" y="980"/>
                  <a:pt x="1059" y="1015"/>
                  <a:pt x="1016" y="1015"/>
                </a:cubicBezTo>
                <a:close/>
                <a:moveTo>
                  <a:pt x="1016" y="1328"/>
                </a:moveTo>
                <a:lnTo>
                  <a:pt x="1016" y="1328"/>
                </a:lnTo>
                <a:cubicBezTo>
                  <a:pt x="972" y="1328"/>
                  <a:pt x="938" y="1293"/>
                  <a:pt x="938" y="1249"/>
                </a:cubicBezTo>
                <a:cubicBezTo>
                  <a:pt x="938" y="1206"/>
                  <a:pt x="972" y="1172"/>
                  <a:pt x="1016" y="1172"/>
                </a:cubicBezTo>
                <a:cubicBezTo>
                  <a:pt x="1059" y="1172"/>
                  <a:pt x="1094" y="1206"/>
                  <a:pt x="1094" y="1249"/>
                </a:cubicBezTo>
                <a:cubicBezTo>
                  <a:pt x="1094" y="1293"/>
                  <a:pt x="1059" y="1328"/>
                  <a:pt x="1016" y="1328"/>
                </a:cubicBezTo>
                <a:close/>
                <a:moveTo>
                  <a:pt x="1016" y="1640"/>
                </a:moveTo>
                <a:lnTo>
                  <a:pt x="1016" y="1640"/>
                </a:lnTo>
                <a:cubicBezTo>
                  <a:pt x="972" y="1640"/>
                  <a:pt x="938" y="1605"/>
                  <a:pt x="938" y="1562"/>
                </a:cubicBezTo>
                <a:cubicBezTo>
                  <a:pt x="938" y="1519"/>
                  <a:pt x="972" y="1484"/>
                  <a:pt x="1016" y="1484"/>
                </a:cubicBezTo>
                <a:cubicBezTo>
                  <a:pt x="1059" y="1484"/>
                  <a:pt x="1094" y="1519"/>
                  <a:pt x="1094" y="1562"/>
                </a:cubicBezTo>
                <a:cubicBezTo>
                  <a:pt x="1094" y="1605"/>
                  <a:pt x="1059" y="1640"/>
                  <a:pt x="1016" y="1640"/>
                </a:cubicBezTo>
                <a:close/>
                <a:moveTo>
                  <a:pt x="1016" y="1953"/>
                </a:moveTo>
                <a:lnTo>
                  <a:pt x="1016" y="1953"/>
                </a:lnTo>
                <a:cubicBezTo>
                  <a:pt x="972" y="1953"/>
                  <a:pt x="938" y="1917"/>
                  <a:pt x="938" y="1874"/>
                </a:cubicBezTo>
                <a:cubicBezTo>
                  <a:pt x="938" y="1831"/>
                  <a:pt x="972" y="1796"/>
                  <a:pt x="1016" y="1796"/>
                </a:cubicBezTo>
                <a:cubicBezTo>
                  <a:pt x="1059" y="1796"/>
                  <a:pt x="1094" y="1831"/>
                  <a:pt x="1094" y="1874"/>
                </a:cubicBezTo>
                <a:cubicBezTo>
                  <a:pt x="1094" y="1917"/>
                  <a:pt x="1059" y="1953"/>
                  <a:pt x="1016" y="1953"/>
                </a:cubicBezTo>
                <a:close/>
                <a:moveTo>
                  <a:pt x="1250" y="1484"/>
                </a:moveTo>
                <a:lnTo>
                  <a:pt x="1718" y="1484"/>
                </a:lnTo>
                <a:lnTo>
                  <a:pt x="1718" y="1640"/>
                </a:lnTo>
                <a:lnTo>
                  <a:pt x="1250" y="1640"/>
                </a:lnTo>
                <a:lnTo>
                  <a:pt x="1250" y="1484"/>
                </a:lnTo>
                <a:close/>
                <a:moveTo>
                  <a:pt x="1250" y="859"/>
                </a:moveTo>
                <a:lnTo>
                  <a:pt x="1952" y="859"/>
                </a:lnTo>
                <a:lnTo>
                  <a:pt x="1952" y="1015"/>
                </a:lnTo>
                <a:lnTo>
                  <a:pt x="1250" y="1015"/>
                </a:lnTo>
                <a:lnTo>
                  <a:pt x="1250" y="859"/>
                </a:lnTo>
                <a:close/>
                <a:moveTo>
                  <a:pt x="1250" y="390"/>
                </a:moveTo>
                <a:lnTo>
                  <a:pt x="1796" y="390"/>
                </a:lnTo>
                <a:lnTo>
                  <a:pt x="1796" y="546"/>
                </a:lnTo>
                <a:lnTo>
                  <a:pt x="1250" y="546"/>
                </a:lnTo>
                <a:lnTo>
                  <a:pt x="1250" y="390"/>
                </a:lnTo>
                <a:close/>
                <a:moveTo>
                  <a:pt x="625" y="2265"/>
                </a:moveTo>
                <a:lnTo>
                  <a:pt x="625" y="2265"/>
                </a:lnTo>
                <a:cubicBezTo>
                  <a:pt x="625" y="2308"/>
                  <a:pt x="590" y="2343"/>
                  <a:pt x="547" y="2343"/>
                </a:cubicBezTo>
                <a:cubicBezTo>
                  <a:pt x="504" y="2343"/>
                  <a:pt x="469" y="2308"/>
                  <a:pt x="469" y="2265"/>
                </a:cubicBezTo>
                <a:lnTo>
                  <a:pt x="469" y="859"/>
                </a:lnTo>
                <a:cubicBezTo>
                  <a:pt x="469" y="831"/>
                  <a:pt x="463" y="806"/>
                  <a:pt x="454" y="781"/>
                </a:cubicBezTo>
                <a:lnTo>
                  <a:pt x="625" y="781"/>
                </a:lnTo>
                <a:lnTo>
                  <a:pt x="625" y="2265"/>
                </a:lnTo>
                <a:close/>
                <a:moveTo>
                  <a:pt x="313" y="1640"/>
                </a:moveTo>
                <a:lnTo>
                  <a:pt x="157" y="1640"/>
                </a:lnTo>
                <a:lnTo>
                  <a:pt x="157" y="859"/>
                </a:lnTo>
                <a:cubicBezTo>
                  <a:pt x="157" y="816"/>
                  <a:pt x="191" y="781"/>
                  <a:pt x="234" y="781"/>
                </a:cubicBezTo>
                <a:cubicBezTo>
                  <a:pt x="277" y="781"/>
                  <a:pt x="313" y="816"/>
                  <a:pt x="313" y="859"/>
                </a:cubicBezTo>
                <a:lnTo>
                  <a:pt x="313" y="1640"/>
                </a:lnTo>
                <a:close/>
                <a:moveTo>
                  <a:pt x="625" y="0"/>
                </a:moveTo>
                <a:lnTo>
                  <a:pt x="625" y="625"/>
                </a:lnTo>
                <a:lnTo>
                  <a:pt x="234" y="625"/>
                </a:lnTo>
                <a:cubicBezTo>
                  <a:pt x="105" y="625"/>
                  <a:pt x="0" y="730"/>
                  <a:pt x="0" y="859"/>
                </a:cubicBezTo>
                <a:lnTo>
                  <a:pt x="0" y="1796"/>
                </a:lnTo>
                <a:lnTo>
                  <a:pt x="313" y="1796"/>
                </a:lnTo>
                <a:lnTo>
                  <a:pt x="313" y="2265"/>
                </a:lnTo>
                <a:cubicBezTo>
                  <a:pt x="313" y="2394"/>
                  <a:pt x="418" y="2499"/>
                  <a:pt x="547" y="2499"/>
                </a:cubicBezTo>
                <a:lnTo>
                  <a:pt x="2109" y="2499"/>
                </a:lnTo>
                <a:cubicBezTo>
                  <a:pt x="2238" y="2499"/>
                  <a:pt x="2343" y="2394"/>
                  <a:pt x="2343" y="2265"/>
                </a:cubicBezTo>
                <a:lnTo>
                  <a:pt x="2343" y="0"/>
                </a:lnTo>
                <a:lnTo>
                  <a:pt x="625" y="0"/>
                </a:lnTo>
                <a:close/>
              </a:path>
            </a:pathLst>
          </a:custGeom>
          <a:solidFill>
            <a:schemeClr val="bg1"/>
          </a:solidFill>
          <a:ln>
            <a:noFill/>
          </a:ln>
          <a:effectLst/>
        </p:spPr>
        <p:txBody>
          <a:bodyPr wrap="none" anchor="ctr"/>
          <a:lstStyle/>
          <a:p>
            <a:endParaRPr lang="en-US" sz="900">
              <a:latin typeface="Lato Light" panose="020F0502020204030203" pitchFamily="34" charset="0"/>
            </a:endParaRPr>
          </a:p>
        </p:txBody>
      </p:sp>
      <p:sp>
        <p:nvSpPr>
          <p:cNvPr id="23" name="Shape 8807">
            <a:extLst>
              <a:ext uri="{FF2B5EF4-FFF2-40B4-BE49-F238E27FC236}">
                <a16:creationId xmlns:a16="http://schemas.microsoft.com/office/drawing/2014/main" id="{1EE1890B-57E8-FD4C-BC49-CE0CEB4769CF}"/>
              </a:ext>
            </a:extLst>
          </p:cNvPr>
          <p:cNvSpPr/>
          <p:nvPr/>
        </p:nvSpPr>
        <p:spPr>
          <a:xfrm rot="18913144">
            <a:off x="8721490" y="1441634"/>
            <a:ext cx="2243653" cy="2243653"/>
          </a:xfrm>
          <a:prstGeom prst="diamond">
            <a:avLst/>
          </a:prstGeom>
          <a:solidFill>
            <a:schemeClr val="accent5"/>
          </a:solidFill>
          <a:ln w="12700" cap="flat">
            <a:noFill/>
            <a:miter lim="400000"/>
          </a:ln>
          <a:effectLst/>
        </p:spPr>
        <p:txBody>
          <a:bodyPr wrap="square" lIns="0" tIns="0" rIns="0" bIns="0" numCol="1" anchor="t">
            <a:noAutofit/>
          </a:bodyPr>
          <a:lstStyle/>
          <a:p>
            <a:endParaRPr sz="2532">
              <a:latin typeface="Lato Light" panose="020F0502020204030203" pitchFamily="34" charset="0"/>
            </a:endParaRPr>
          </a:p>
        </p:txBody>
      </p:sp>
      <p:sp>
        <p:nvSpPr>
          <p:cNvPr id="32" name="Freeform 62">
            <a:extLst>
              <a:ext uri="{FF2B5EF4-FFF2-40B4-BE49-F238E27FC236}">
                <a16:creationId xmlns:a16="http://schemas.microsoft.com/office/drawing/2014/main" id="{AFB9EEC5-8BA2-A441-BCFF-69FB78E489DB}"/>
              </a:ext>
            </a:extLst>
          </p:cNvPr>
          <p:cNvSpPr>
            <a:spLocks noChangeArrowheads="1"/>
          </p:cNvSpPr>
          <p:nvPr/>
        </p:nvSpPr>
        <p:spPr bwMode="auto">
          <a:xfrm>
            <a:off x="9526923" y="2326589"/>
            <a:ext cx="632786" cy="473743"/>
          </a:xfrm>
          <a:custGeom>
            <a:avLst/>
            <a:gdLst>
              <a:gd name="T0" fmla="*/ 0 w 890228"/>
              <a:gd name="T1" fmla="*/ 611188 h 666394"/>
              <a:gd name="T2" fmla="*/ 890228 w 890228"/>
              <a:gd name="T3" fmla="*/ 611188 h 666394"/>
              <a:gd name="T4" fmla="*/ 890228 w 890228"/>
              <a:gd name="T5" fmla="*/ 638969 h 666394"/>
              <a:gd name="T6" fmla="*/ 862532 w 890228"/>
              <a:gd name="T7" fmla="*/ 666394 h 666394"/>
              <a:gd name="T8" fmla="*/ 27696 w 890228"/>
              <a:gd name="T9" fmla="*/ 666394 h 666394"/>
              <a:gd name="T10" fmla="*/ 0 w 890228"/>
              <a:gd name="T11" fmla="*/ 638969 h 666394"/>
              <a:gd name="T12" fmla="*/ 0 w 890228"/>
              <a:gd name="T13" fmla="*/ 528638 h 666394"/>
              <a:gd name="T14" fmla="*/ 890228 w 890228"/>
              <a:gd name="T15" fmla="*/ 528638 h 666394"/>
              <a:gd name="T16" fmla="*/ 890228 w 890228"/>
              <a:gd name="T17" fmla="*/ 556419 h 666394"/>
              <a:gd name="T18" fmla="*/ 862532 w 890228"/>
              <a:gd name="T19" fmla="*/ 583844 h 666394"/>
              <a:gd name="T20" fmla="*/ 27696 w 890228"/>
              <a:gd name="T21" fmla="*/ 583844 h 666394"/>
              <a:gd name="T22" fmla="*/ 0 w 890228"/>
              <a:gd name="T23" fmla="*/ 556419 h 666394"/>
              <a:gd name="T24" fmla="*/ 668775 w 890228"/>
              <a:gd name="T25" fmla="*/ 222250 h 666394"/>
              <a:gd name="T26" fmla="*/ 696557 w 890228"/>
              <a:gd name="T27" fmla="*/ 250031 h 666394"/>
              <a:gd name="T28" fmla="*/ 668775 w 890228"/>
              <a:gd name="T29" fmla="*/ 277457 h 666394"/>
              <a:gd name="T30" fmla="*/ 641350 w 890228"/>
              <a:gd name="T31" fmla="*/ 250031 h 666394"/>
              <a:gd name="T32" fmla="*/ 668775 w 890228"/>
              <a:gd name="T33" fmla="*/ 222250 h 666394"/>
              <a:gd name="T34" fmla="*/ 223044 w 890228"/>
              <a:gd name="T35" fmla="*/ 222250 h 666394"/>
              <a:gd name="T36" fmla="*/ 250469 w 890228"/>
              <a:gd name="T37" fmla="*/ 250031 h 666394"/>
              <a:gd name="T38" fmla="*/ 223044 w 890228"/>
              <a:gd name="T39" fmla="*/ 277457 h 666394"/>
              <a:gd name="T40" fmla="*/ 195263 w 890228"/>
              <a:gd name="T41" fmla="*/ 250031 h 666394"/>
              <a:gd name="T42" fmla="*/ 223044 w 890228"/>
              <a:gd name="T43" fmla="*/ 222250 h 666394"/>
              <a:gd name="T44" fmla="*/ 446521 w 890228"/>
              <a:gd name="T45" fmla="*/ 111125 h 666394"/>
              <a:gd name="T46" fmla="*/ 558439 w 890228"/>
              <a:gd name="T47" fmla="*/ 250644 h 666394"/>
              <a:gd name="T48" fmla="*/ 446521 w 890228"/>
              <a:gd name="T49" fmla="*/ 390164 h 666394"/>
              <a:gd name="T50" fmla="*/ 334963 w 890228"/>
              <a:gd name="T51" fmla="*/ 250644 h 666394"/>
              <a:gd name="T52" fmla="*/ 446521 w 890228"/>
              <a:gd name="T53" fmla="*/ 111125 h 666394"/>
              <a:gd name="T54" fmla="*/ 139199 w 890228"/>
              <a:gd name="T55" fmla="*/ 55459 h 666394"/>
              <a:gd name="T56" fmla="*/ 55752 w 890228"/>
              <a:gd name="T57" fmla="*/ 139007 h 666394"/>
              <a:gd name="T58" fmla="*/ 55752 w 890228"/>
              <a:gd name="T59" fmla="*/ 361922 h 666394"/>
              <a:gd name="T60" fmla="*/ 139199 w 890228"/>
              <a:gd name="T61" fmla="*/ 445471 h 666394"/>
              <a:gd name="T62" fmla="*/ 751029 w 890228"/>
              <a:gd name="T63" fmla="*/ 445471 h 666394"/>
              <a:gd name="T64" fmla="*/ 834477 w 890228"/>
              <a:gd name="T65" fmla="*/ 361922 h 666394"/>
              <a:gd name="T66" fmla="*/ 834477 w 890228"/>
              <a:gd name="T67" fmla="*/ 139007 h 666394"/>
              <a:gd name="T68" fmla="*/ 751029 w 890228"/>
              <a:gd name="T69" fmla="*/ 55459 h 666394"/>
              <a:gd name="T70" fmla="*/ 27696 w 890228"/>
              <a:gd name="T71" fmla="*/ 0 h 666394"/>
              <a:gd name="T72" fmla="*/ 862532 w 890228"/>
              <a:gd name="T73" fmla="*/ 0 h 666394"/>
              <a:gd name="T74" fmla="*/ 890228 w 890228"/>
              <a:gd name="T75" fmla="*/ 27729 h 666394"/>
              <a:gd name="T76" fmla="*/ 890228 w 890228"/>
              <a:gd name="T77" fmla="*/ 473560 h 666394"/>
              <a:gd name="T78" fmla="*/ 862532 w 890228"/>
              <a:gd name="T79" fmla="*/ 501290 h 666394"/>
              <a:gd name="T80" fmla="*/ 27696 w 890228"/>
              <a:gd name="T81" fmla="*/ 501290 h 666394"/>
              <a:gd name="T82" fmla="*/ 0 w 890228"/>
              <a:gd name="T83" fmla="*/ 473560 h 666394"/>
              <a:gd name="T84" fmla="*/ 0 w 890228"/>
              <a:gd name="T85" fmla="*/ 27729 h 666394"/>
              <a:gd name="T86" fmla="*/ 27696 w 890228"/>
              <a:gd name="T87" fmla="*/ 0 h 66639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890228" h="666394">
                <a:moveTo>
                  <a:pt x="0" y="611188"/>
                </a:moveTo>
                <a:lnTo>
                  <a:pt x="890228" y="611188"/>
                </a:lnTo>
                <a:lnTo>
                  <a:pt x="890228" y="638969"/>
                </a:lnTo>
                <a:cubicBezTo>
                  <a:pt x="890228" y="654284"/>
                  <a:pt x="877999" y="666394"/>
                  <a:pt x="862532" y="666394"/>
                </a:cubicBezTo>
                <a:lnTo>
                  <a:pt x="27696" y="666394"/>
                </a:lnTo>
                <a:cubicBezTo>
                  <a:pt x="12230" y="666394"/>
                  <a:pt x="0" y="654284"/>
                  <a:pt x="0" y="638969"/>
                </a:cubicBezTo>
                <a:lnTo>
                  <a:pt x="0" y="611188"/>
                </a:lnTo>
                <a:close/>
                <a:moveTo>
                  <a:pt x="0" y="528638"/>
                </a:moveTo>
                <a:lnTo>
                  <a:pt x="890228" y="528638"/>
                </a:lnTo>
                <a:lnTo>
                  <a:pt x="890228" y="556419"/>
                </a:lnTo>
                <a:cubicBezTo>
                  <a:pt x="890228" y="571378"/>
                  <a:pt x="877999" y="583844"/>
                  <a:pt x="862532" y="583844"/>
                </a:cubicBezTo>
                <a:lnTo>
                  <a:pt x="27696" y="583844"/>
                </a:lnTo>
                <a:cubicBezTo>
                  <a:pt x="12230" y="583844"/>
                  <a:pt x="0" y="571378"/>
                  <a:pt x="0" y="556419"/>
                </a:cubicBezTo>
                <a:lnTo>
                  <a:pt x="0" y="528638"/>
                </a:lnTo>
                <a:close/>
                <a:moveTo>
                  <a:pt x="668775" y="222250"/>
                </a:moveTo>
                <a:cubicBezTo>
                  <a:pt x="684091" y="222250"/>
                  <a:pt x="696557" y="234716"/>
                  <a:pt x="696557" y="250031"/>
                </a:cubicBezTo>
                <a:cubicBezTo>
                  <a:pt x="696557" y="264991"/>
                  <a:pt x="684091" y="277457"/>
                  <a:pt x="668775" y="277457"/>
                </a:cubicBezTo>
                <a:cubicBezTo>
                  <a:pt x="653460" y="277457"/>
                  <a:pt x="641350" y="264991"/>
                  <a:pt x="641350" y="250031"/>
                </a:cubicBezTo>
                <a:cubicBezTo>
                  <a:pt x="641350" y="234716"/>
                  <a:pt x="653460" y="222250"/>
                  <a:pt x="668775" y="222250"/>
                </a:cubicBezTo>
                <a:close/>
                <a:moveTo>
                  <a:pt x="223044" y="222250"/>
                </a:moveTo>
                <a:cubicBezTo>
                  <a:pt x="238359" y="222250"/>
                  <a:pt x="250469" y="234716"/>
                  <a:pt x="250469" y="250031"/>
                </a:cubicBezTo>
                <a:cubicBezTo>
                  <a:pt x="250469" y="264991"/>
                  <a:pt x="238359" y="277457"/>
                  <a:pt x="223044" y="277457"/>
                </a:cubicBezTo>
                <a:cubicBezTo>
                  <a:pt x="207729" y="277457"/>
                  <a:pt x="195263" y="264991"/>
                  <a:pt x="195263" y="250031"/>
                </a:cubicBezTo>
                <a:cubicBezTo>
                  <a:pt x="195263" y="234716"/>
                  <a:pt x="207729" y="222250"/>
                  <a:pt x="223044" y="222250"/>
                </a:cubicBezTo>
                <a:close/>
                <a:moveTo>
                  <a:pt x="446521" y="111125"/>
                </a:moveTo>
                <a:cubicBezTo>
                  <a:pt x="508256" y="111125"/>
                  <a:pt x="558439" y="173494"/>
                  <a:pt x="558439" y="250644"/>
                </a:cubicBezTo>
                <a:cubicBezTo>
                  <a:pt x="558439" y="327434"/>
                  <a:pt x="508256" y="390164"/>
                  <a:pt x="446521" y="390164"/>
                </a:cubicBezTo>
                <a:cubicBezTo>
                  <a:pt x="385146" y="390164"/>
                  <a:pt x="334963" y="327434"/>
                  <a:pt x="334963" y="250644"/>
                </a:cubicBezTo>
                <a:cubicBezTo>
                  <a:pt x="334963" y="173494"/>
                  <a:pt x="385146" y="111125"/>
                  <a:pt x="446521" y="111125"/>
                </a:cubicBezTo>
                <a:close/>
                <a:moveTo>
                  <a:pt x="139199" y="55459"/>
                </a:moveTo>
                <a:cubicBezTo>
                  <a:pt x="139199" y="101554"/>
                  <a:pt x="101792" y="139007"/>
                  <a:pt x="55752" y="139007"/>
                </a:cubicBezTo>
                <a:lnTo>
                  <a:pt x="55752" y="361922"/>
                </a:lnTo>
                <a:cubicBezTo>
                  <a:pt x="101792" y="361922"/>
                  <a:pt x="139199" y="399375"/>
                  <a:pt x="139199" y="445471"/>
                </a:cubicBezTo>
                <a:lnTo>
                  <a:pt x="751029" y="445471"/>
                </a:lnTo>
                <a:cubicBezTo>
                  <a:pt x="751029" y="399375"/>
                  <a:pt x="788437" y="361922"/>
                  <a:pt x="834477" y="361922"/>
                </a:cubicBezTo>
                <a:lnTo>
                  <a:pt x="834477" y="139007"/>
                </a:lnTo>
                <a:cubicBezTo>
                  <a:pt x="788437" y="139007"/>
                  <a:pt x="751029" y="101554"/>
                  <a:pt x="751029" y="55459"/>
                </a:cubicBezTo>
                <a:lnTo>
                  <a:pt x="139199" y="55459"/>
                </a:lnTo>
                <a:close/>
                <a:moveTo>
                  <a:pt x="27696" y="0"/>
                </a:moveTo>
                <a:lnTo>
                  <a:pt x="862532" y="0"/>
                </a:lnTo>
                <a:cubicBezTo>
                  <a:pt x="877999" y="0"/>
                  <a:pt x="890228" y="12244"/>
                  <a:pt x="890228" y="27729"/>
                </a:cubicBezTo>
                <a:lnTo>
                  <a:pt x="890228" y="473560"/>
                </a:lnTo>
                <a:cubicBezTo>
                  <a:pt x="890228" y="488685"/>
                  <a:pt x="877999" y="501290"/>
                  <a:pt x="862532" y="501290"/>
                </a:cubicBezTo>
                <a:lnTo>
                  <a:pt x="27696" y="501290"/>
                </a:lnTo>
                <a:cubicBezTo>
                  <a:pt x="12230" y="501290"/>
                  <a:pt x="0" y="488685"/>
                  <a:pt x="0" y="473560"/>
                </a:cubicBezTo>
                <a:lnTo>
                  <a:pt x="0" y="27729"/>
                </a:lnTo>
                <a:cubicBezTo>
                  <a:pt x="0" y="12244"/>
                  <a:pt x="12230" y="0"/>
                  <a:pt x="27696" y="0"/>
                </a:cubicBezTo>
                <a:close/>
              </a:path>
            </a:pathLst>
          </a:custGeom>
          <a:solidFill>
            <a:schemeClr val="bg1"/>
          </a:solidFill>
          <a:ln>
            <a:noFill/>
          </a:ln>
          <a:effectLst/>
        </p:spPr>
        <p:txBody>
          <a:bodyPr anchor="ctr"/>
          <a:lstStyle/>
          <a:p>
            <a:endParaRPr lang="en-US" sz="900">
              <a:latin typeface="Lato Light" panose="020F0502020204030203" pitchFamily="34" charset="0"/>
            </a:endParaRPr>
          </a:p>
        </p:txBody>
      </p:sp>
      <p:sp>
        <p:nvSpPr>
          <p:cNvPr id="18" name="Shape 8810">
            <a:extLst>
              <a:ext uri="{FF2B5EF4-FFF2-40B4-BE49-F238E27FC236}">
                <a16:creationId xmlns:a16="http://schemas.microsoft.com/office/drawing/2014/main" id="{24096502-E494-634F-B4DF-D08220F1E96B}"/>
              </a:ext>
            </a:extLst>
          </p:cNvPr>
          <p:cNvSpPr/>
          <p:nvPr/>
        </p:nvSpPr>
        <p:spPr>
          <a:xfrm rot="18908783">
            <a:off x="4982790" y="1458149"/>
            <a:ext cx="2243653" cy="2243653"/>
          </a:xfrm>
          <a:prstGeom prst="diamond">
            <a:avLst/>
          </a:prstGeom>
          <a:solidFill>
            <a:schemeClr val="accent3"/>
          </a:solidFill>
          <a:ln w="12700" cap="flat">
            <a:noFill/>
            <a:miter lim="400000"/>
          </a:ln>
          <a:effectLst/>
        </p:spPr>
        <p:txBody>
          <a:bodyPr wrap="square" lIns="0" tIns="0" rIns="0" bIns="0" numCol="1" anchor="t">
            <a:noAutofit/>
          </a:bodyPr>
          <a:lstStyle/>
          <a:p>
            <a:endParaRPr sz="2532">
              <a:latin typeface="Lato Light" panose="020F0502020204030203" pitchFamily="34" charset="0"/>
            </a:endParaRPr>
          </a:p>
        </p:txBody>
      </p:sp>
      <p:sp>
        <p:nvSpPr>
          <p:cNvPr id="34" name="Freeform 90">
            <a:extLst>
              <a:ext uri="{FF2B5EF4-FFF2-40B4-BE49-F238E27FC236}">
                <a16:creationId xmlns:a16="http://schemas.microsoft.com/office/drawing/2014/main" id="{DA0C5486-23F9-6442-BE5B-1DE084915F2E}"/>
              </a:ext>
            </a:extLst>
          </p:cNvPr>
          <p:cNvSpPr>
            <a:spLocks noChangeArrowheads="1"/>
          </p:cNvSpPr>
          <p:nvPr/>
        </p:nvSpPr>
        <p:spPr bwMode="auto">
          <a:xfrm>
            <a:off x="5744821" y="2228338"/>
            <a:ext cx="716949" cy="670246"/>
          </a:xfrm>
          <a:custGeom>
            <a:avLst/>
            <a:gdLst>
              <a:gd name="T0" fmla="*/ 619798 w 901340"/>
              <a:gd name="T1" fmla="*/ 730250 h 842602"/>
              <a:gd name="T2" fmla="*/ 845104 w 901340"/>
              <a:gd name="T3" fmla="*/ 730250 h 842602"/>
              <a:gd name="T4" fmla="*/ 901340 w 901340"/>
              <a:gd name="T5" fmla="*/ 786426 h 842602"/>
              <a:gd name="T6" fmla="*/ 901340 w 901340"/>
              <a:gd name="T7" fmla="*/ 842602 h 842602"/>
              <a:gd name="T8" fmla="*/ 563562 w 901340"/>
              <a:gd name="T9" fmla="*/ 842602 h 842602"/>
              <a:gd name="T10" fmla="*/ 563562 w 901340"/>
              <a:gd name="T11" fmla="*/ 786426 h 842602"/>
              <a:gd name="T12" fmla="*/ 56536 w 901340"/>
              <a:gd name="T13" fmla="*/ 730250 h 842602"/>
              <a:gd name="T14" fmla="*/ 281241 w 901340"/>
              <a:gd name="T15" fmla="*/ 730250 h 842602"/>
              <a:gd name="T16" fmla="*/ 337777 w 901340"/>
              <a:gd name="T17" fmla="*/ 786426 h 842602"/>
              <a:gd name="T18" fmla="*/ 337777 w 901340"/>
              <a:gd name="T19" fmla="*/ 842602 h 842602"/>
              <a:gd name="T20" fmla="*/ 0 w 901340"/>
              <a:gd name="T21" fmla="*/ 842602 h 842602"/>
              <a:gd name="T22" fmla="*/ 0 w 901340"/>
              <a:gd name="T23" fmla="*/ 786426 h 842602"/>
              <a:gd name="T24" fmla="*/ 318349 w 901340"/>
              <a:gd name="T25" fmla="*/ 612775 h 842602"/>
              <a:gd name="T26" fmla="*/ 582992 w 901340"/>
              <a:gd name="T27" fmla="*/ 612775 h 842602"/>
              <a:gd name="T28" fmla="*/ 609241 w 901340"/>
              <a:gd name="T29" fmla="*/ 662402 h 842602"/>
              <a:gd name="T30" fmla="*/ 450670 w 901340"/>
              <a:gd name="T31" fmla="*/ 701318 h 842602"/>
              <a:gd name="T32" fmla="*/ 292100 w 901340"/>
              <a:gd name="T33" fmla="*/ 662402 h 842602"/>
              <a:gd name="T34" fmla="*/ 732270 w 901340"/>
              <a:gd name="T35" fmla="*/ 504825 h 842602"/>
              <a:gd name="T36" fmla="*/ 817201 w 901340"/>
              <a:gd name="T37" fmla="*/ 588881 h 842602"/>
              <a:gd name="T38" fmla="*/ 817201 w 901340"/>
              <a:gd name="T39" fmla="*/ 616900 h 842602"/>
              <a:gd name="T40" fmla="*/ 732270 w 901340"/>
              <a:gd name="T41" fmla="*/ 701316 h 842602"/>
              <a:gd name="T42" fmla="*/ 647700 w 901340"/>
              <a:gd name="T43" fmla="*/ 616900 h 842602"/>
              <a:gd name="T44" fmla="*/ 647700 w 901340"/>
              <a:gd name="T45" fmla="*/ 588881 h 842602"/>
              <a:gd name="T46" fmla="*/ 732270 w 901340"/>
              <a:gd name="T47" fmla="*/ 504825 h 842602"/>
              <a:gd name="T48" fmla="*/ 168095 w 901340"/>
              <a:gd name="T49" fmla="*/ 504825 h 842602"/>
              <a:gd name="T50" fmla="*/ 252053 w 901340"/>
              <a:gd name="T51" fmla="*/ 588881 h 842602"/>
              <a:gd name="T52" fmla="*/ 252053 w 901340"/>
              <a:gd name="T53" fmla="*/ 616900 h 842602"/>
              <a:gd name="T54" fmla="*/ 168095 w 901340"/>
              <a:gd name="T55" fmla="*/ 701316 h 842602"/>
              <a:gd name="T56" fmla="*/ 84137 w 901340"/>
              <a:gd name="T57" fmla="*/ 616900 h 842602"/>
              <a:gd name="T58" fmla="*/ 84137 w 901340"/>
              <a:gd name="T59" fmla="*/ 588881 h 842602"/>
              <a:gd name="T60" fmla="*/ 168095 w 901340"/>
              <a:gd name="T61" fmla="*/ 504825 h 842602"/>
              <a:gd name="T62" fmla="*/ 337524 w 901340"/>
              <a:gd name="T63" fmla="*/ 223837 h 842602"/>
              <a:gd name="T64" fmla="*/ 562589 w 901340"/>
              <a:gd name="T65" fmla="*/ 223837 h 842602"/>
              <a:gd name="T66" fmla="*/ 618765 w 901340"/>
              <a:gd name="T67" fmla="*/ 280013 h 842602"/>
              <a:gd name="T68" fmla="*/ 618765 w 901340"/>
              <a:gd name="T69" fmla="*/ 336190 h 842602"/>
              <a:gd name="T70" fmla="*/ 280987 w 901340"/>
              <a:gd name="T71" fmla="*/ 336190 h 842602"/>
              <a:gd name="T72" fmla="*/ 280987 w 901340"/>
              <a:gd name="T73" fmla="*/ 280013 h 842602"/>
              <a:gd name="T74" fmla="*/ 337524 w 901340"/>
              <a:gd name="T75" fmla="*/ 223837 h 842602"/>
              <a:gd name="T76" fmla="*/ 637877 w 901340"/>
              <a:gd name="T77" fmla="*/ 142875 h 842602"/>
              <a:gd name="T78" fmla="*/ 788626 w 901340"/>
              <a:gd name="T79" fmla="*/ 421914 h 842602"/>
              <a:gd name="T80" fmla="*/ 732230 w 901340"/>
              <a:gd name="T81" fmla="*/ 421914 h 842602"/>
              <a:gd name="T82" fmla="*/ 606425 w 901340"/>
              <a:gd name="T83" fmla="*/ 189742 h 842602"/>
              <a:gd name="T84" fmla="*/ 261899 w 901340"/>
              <a:gd name="T85" fmla="*/ 142875 h 842602"/>
              <a:gd name="T86" fmla="*/ 293326 w 901340"/>
              <a:gd name="T87" fmla="*/ 189657 h 842602"/>
              <a:gd name="T88" fmla="*/ 169064 w 901340"/>
              <a:gd name="T89" fmla="*/ 420327 h 842602"/>
              <a:gd name="T90" fmla="*/ 112712 w 901340"/>
              <a:gd name="T91" fmla="*/ 420327 h 842602"/>
              <a:gd name="T92" fmla="*/ 261899 w 901340"/>
              <a:gd name="T93" fmla="*/ 142875 h 842602"/>
              <a:gd name="T94" fmla="*/ 450670 w 901340"/>
              <a:gd name="T95" fmla="*/ 0 h 842602"/>
              <a:gd name="T96" fmla="*/ 534628 w 901340"/>
              <a:gd name="T97" fmla="*/ 84415 h 842602"/>
              <a:gd name="T98" fmla="*/ 534628 w 901340"/>
              <a:gd name="T99" fmla="*/ 112434 h 842602"/>
              <a:gd name="T100" fmla="*/ 450670 w 901340"/>
              <a:gd name="T101" fmla="*/ 196491 h 842602"/>
              <a:gd name="T102" fmla="*/ 366712 w 901340"/>
              <a:gd name="T103" fmla="*/ 112434 h 842602"/>
              <a:gd name="T104" fmla="*/ 366712 w 901340"/>
              <a:gd name="T105" fmla="*/ 84415 h 842602"/>
              <a:gd name="T106" fmla="*/ 450670 w 901340"/>
              <a:gd name="T107" fmla="*/ 0 h 842602"/>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901340" h="842602">
                <a:moveTo>
                  <a:pt x="619798" y="730250"/>
                </a:moveTo>
                <a:lnTo>
                  <a:pt x="845104" y="730250"/>
                </a:lnTo>
                <a:cubicBezTo>
                  <a:pt x="867093" y="752216"/>
                  <a:pt x="879350" y="764460"/>
                  <a:pt x="901340" y="786426"/>
                </a:cubicBezTo>
                <a:lnTo>
                  <a:pt x="901340" y="842602"/>
                </a:lnTo>
                <a:lnTo>
                  <a:pt x="563562" y="842602"/>
                </a:lnTo>
                <a:lnTo>
                  <a:pt x="563562" y="786426"/>
                </a:lnTo>
                <a:lnTo>
                  <a:pt x="619798" y="730250"/>
                </a:lnTo>
                <a:close/>
                <a:moveTo>
                  <a:pt x="56536" y="730250"/>
                </a:moveTo>
                <a:lnTo>
                  <a:pt x="281241" y="730250"/>
                </a:lnTo>
                <a:lnTo>
                  <a:pt x="337777" y="786426"/>
                </a:lnTo>
                <a:lnTo>
                  <a:pt x="337777" y="842602"/>
                </a:lnTo>
                <a:lnTo>
                  <a:pt x="0" y="842602"/>
                </a:lnTo>
                <a:lnTo>
                  <a:pt x="0" y="786426"/>
                </a:lnTo>
                <a:lnTo>
                  <a:pt x="56536" y="730250"/>
                </a:lnTo>
                <a:close/>
                <a:moveTo>
                  <a:pt x="318349" y="612775"/>
                </a:moveTo>
                <a:cubicBezTo>
                  <a:pt x="399252" y="655618"/>
                  <a:pt x="502089" y="655618"/>
                  <a:pt x="582992" y="612775"/>
                </a:cubicBezTo>
                <a:lnTo>
                  <a:pt x="609241" y="662402"/>
                </a:lnTo>
                <a:cubicBezTo>
                  <a:pt x="561058" y="687751"/>
                  <a:pt x="506044" y="701318"/>
                  <a:pt x="450670" y="701318"/>
                </a:cubicBezTo>
                <a:cubicBezTo>
                  <a:pt x="395297" y="701318"/>
                  <a:pt x="340642" y="687751"/>
                  <a:pt x="292100" y="662402"/>
                </a:cubicBezTo>
                <a:lnTo>
                  <a:pt x="318349" y="612775"/>
                </a:lnTo>
                <a:close/>
                <a:moveTo>
                  <a:pt x="732270" y="504825"/>
                </a:moveTo>
                <a:cubicBezTo>
                  <a:pt x="778892" y="504825"/>
                  <a:pt x="817201" y="542542"/>
                  <a:pt x="817201" y="588881"/>
                </a:cubicBezTo>
                <a:lnTo>
                  <a:pt x="817201" y="616900"/>
                </a:lnTo>
                <a:cubicBezTo>
                  <a:pt x="817201" y="663598"/>
                  <a:pt x="778892" y="701316"/>
                  <a:pt x="732270" y="701316"/>
                </a:cubicBezTo>
                <a:cubicBezTo>
                  <a:pt x="685648" y="701316"/>
                  <a:pt x="647700" y="663598"/>
                  <a:pt x="647700" y="616900"/>
                </a:cubicBezTo>
                <a:lnTo>
                  <a:pt x="647700" y="588881"/>
                </a:lnTo>
                <a:cubicBezTo>
                  <a:pt x="647700" y="542542"/>
                  <a:pt x="685648" y="504825"/>
                  <a:pt x="732270" y="504825"/>
                </a:cubicBezTo>
                <a:close/>
                <a:moveTo>
                  <a:pt x="168095" y="504825"/>
                </a:moveTo>
                <a:cubicBezTo>
                  <a:pt x="214739" y="504825"/>
                  <a:pt x="252053" y="542542"/>
                  <a:pt x="252053" y="588881"/>
                </a:cubicBezTo>
                <a:lnTo>
                  <a:pt x="252053" y="616900"/>
                </a:lnTo>
                <a:cubicBezTo>
                  <a:pt x="252053" y="663598"/>
                  <a:pt x="214739" y="701316"/>
                  <a:pt x="168095" y="701316"/>
                </a:cubicBezTo>
                <a:cubicBezTo>
                  <a:pt x="121811" y="701316"/>
                  <a:pt x="84137" y="663598"/>
                  <a:pt x="84137" y="616900"/>
                </a:cubicBezTo>
                <a:lnTo>
                  <a:pt x="84137" y="588881"/>
                </a:lnTo>
                <a:cubicBezTo>
                  <a:pt x="84137" y="542542"/>
                  <a:pt x="121811" y="504825"/>
                  <a:pt x="168095" y="504825"/>
                </a:cubicBezTo>
                <a:close/>
                <a:moveTo>
                  <a:pt x="337524" y="223837"/>
                </a:moveTo>
                <a:lnTo>
                  <a:pt x="562589" y="223837"/>
                </a:lnTo>
                <a:cubicBezTo>
                  <a:pt x="584555" y="245803"/>
                  <a:pt x="596799" y="258407"/>
                  <a:pt x="618765" y="280013"/>
                </a:cubicBezTo>
                <a:lnTo>
                  <a:pt x="618765" y="336190"/>
                </a:lnTo>
                <a:lnTo>
                  <a:pt x="280987" y="336190"/>
                </a:lnTo>
                <a:lnTo>
                  <a:pt x="280987" y="280013"/>
                </a:lnTo>
                <a:cubicBezTo>
                  <a:pt x="302954" y="258407"/>
                  <a:pt x="315557" y="245803"/>
                  <a:pt x="337524" y="223837"/>
                </a:cubicBezTo>
                <a:close/>
                <a:moveTo>
                  <a:pt x="637877" y="142875"/>
                </a:moveTo>
                <a:cubicBezTo>
                  <a:pt x="732230" y="205605"/>
                  <a:pt x="788626" y="309794"/>
                  <a:pt x="788626" y="421914"/>
                </a:cubicBezTo>
                <a:lnTo>
                  <a:pt x="732230" y="421914"/>
                </a:lnTo>
                <a:cubicBezTo>
                  <a:pt x="732230" y="328901"/>
                  <a:pt x="685234" y="242017"/>
                  <a:pt x="606425" y="189742"/>
                </a:cubicBezTo>
                <a:lnTo>
                  <a:pt x="637877" y="142875"/>
                </a:lnTo>
                <a:close/>
                <a:moveTo>
                  <a:pt x="261899" y="142875"/>
                </a:moveTo>
                <a:lnTo>
                  <a:pt x="293326" y="189657"/>
                </a:lnTo>
                <a:cubicBezTo>
                  <a:pt x="215301" y="241477"/>
                  <a:pt x="169064" y="327843"/>
                  <a:pt x="169064" y="420327"/>
                </a:cubicBezTo>
                <a:lnTo>
                  <a:pt x="112712" y="420327"/>
                </a:lnTo>
                <a:cubicBezTo>
                  <a:pt x="112712" y="309130"/>
                  <a:pt x="168341" y="205491"/>
                  <a:pt x="261899" y="142875"/>
                </a:cubicBezTo>
                <a:close/>
                <a:moveTo>
                  <a:pt x="450670" y="0"/>
                </a:moveTo>
                <a:cubicBezTo>
                  <a:pt x="496955" y="0"/>
                  <a:pt x="534628" y="37717"/>
                  <a:pt x="534628" y="84415"/>
                </a:cubicBezTo>
                <a:lnTo>
                  <a:pt x="534628" y="112434"/>
                </a:lnTo>
                <a:cubicBezTo>
                  <a:pt x="534628" y="158773"/>
                  <a:pt x="496955" y="196491"/>
                  <a:pt x="450670" y="196491"/>
                </a:cubicBezTo>
                <a:cubicBezTo>
                  <a:pt x="404386" y="196491"/>
                  <a:pt x="366712" y="158773"/>
                  <a:pt x="366712" y="112434"/>
                </a:cubicBezTo>
                <a:lnTo>
                  <a:pt x="366712" y="84415"/>
                </a:lnTo>
                <a:cubicBezTo>
                  <a:pt x="366712" y="37717"/>
                  <a:pt x="404386" y="0"/>
                  <a:pt x="450670" y="0"/>
                </a:cubicBezTo>
                <a:close/>
              </a:path>
            </a:pathLst>
          </a:custGeom>
          <a:solidFill>
            <a:schemeClr val="bg1"/>
          </a:solidFill>
          <a:ln>
            <a:noFill/>
          </a:ln>
          <a:effectLst/>
        </p:spPr>
        <p:txBody>
          <a:bodyPr anchor="ctr"/>
          <a:lstStyle/>
          <a:p>
            <a:endParaRPr lang="en-US" sz="900">
              <a:latin typeface="Lato Light" panose="020F0502020204030203" pitchFamily="34" charset="0"/>
            </a:endParaRPr>
          </a:p>
        </p:txBody>
      </p:sp>
      <p:sp>
        <p:nvSpPr>
          <p:cNvPr id="39" name="TextBox 38">
            <a:extLst>
              <a:ext uri="{FF2B5EF4-FFF2-40B4-BE49-F238E27FC236}">
                <a16:creationId xmlns:a16="http://schemas.microsoft.com/office/drawing/2014/main" id="{8745DC51-FBC1-BC41-9463-C53C66924C42}"/>
              </a:ext>
            </a:extLst>
          </p:cNvPr>
          <p:cNvSpPr txBox="1"/>
          <p:nvPr/>
        </p:nvSpPr>
        <p:spPr>
          <a:xfrm>
            <a:off x="1375681" y="3346909"/>
            <a:ext cx="1962471" cy="830997"/>
          </a:xfrm>
          <a:prstGeom prst="rect">
            <a:avLst/>
          </a:prstGeom>
          <a:noFill/>
        </p:spPr>
        <p:txBody>
          <a:bodyPr wrap="square" rtlCol="0" anchor="b">
            <a:spAutoFit/>
          </a:bodyPr>
          <a:lstStyle/>
          <a:p>
            <a:pPr algn="ctr"/>
            <a:r>
              <a:rPr lang="en-US" sz="1600" b="1">
                <a:solidFill>
                  <a:schemeClr val="tx2"/>
                </a:solidFill>
                <a:latin typeface="Poppins" pitchFamily="2" charset="77"/>
                <a:cs typeface="Poppins" pitchFamily="2" charset="77"/>
              </a:rPr>
              <a:t>Enhanced Knowledge of Patient Profiles</a:t>
            </a:r>
          </a:p>
        </p:txBody>
      </p:sp>
      <p:sp>
        <p:nvSpPr>
          <p:cNvPr id="40" name="TextBox 39">
            <a:extLst>
              <a:ext uri="{FF2B5EF4-FFF2-40B4-BE49-F238E27FC236}">
                <a16:creationId xmlns:a16="http://schemas.microsoft.com/office/drawing/2014/main" id="{14758599-05EE-F340-95B8-8C1AE72745E3}"/>
              </a:ext>
            </a:extLst>
          </p:cNvPr>
          <p:cNvSpPr txBox="1"/>
          <p:nvPr/>
        </p:nvSpPr>
        <p:spPr>
          <a:xfrm>
            <a:off x="5029464" y="3422647"/>
            <a:ext cx="2165321" cy="584775"/>
          </a:xfrm>
          <a:prstGeom prst="rect">
            <a:avLst/>
          </a:prstGeom>
          <a:noFill/>
        </p:spPr>
        <p:txBody>
          <a:bodyPr wrap="square" rtlCol="0" anchor="b">
            <a:spAutoFit/>
          </a:bodyPr>
          <a:lstStyle/>
          <a:p>
            <a:pPr algn="ctr"/>
            <a:r>
              <a:rPr lang="en-US" sz="1600" b="1">
                <a:solidFill>
                  <a:schemeClr val="tx2"/>
                </a:solidFill>
                <a:latin typeface="Poppins" pitchFamily="2" charset="77"/>
                <a:cs typeface="Poppins" pitchFamily="2" charset="77"/>
              </a:rPr>
              <a:t>Hospital Utilization Efficiency</a:t>
            </a:r>
          </a:p>
        </p:txBody>
      </p:sp>
      <p:sp>
        <p:nvSpPr>
          <p:cNvPr id="41" name="TextBox 40">
            <a:extLst>
              <a:ext uri="{FF2B5EF4-FFF2-40B4-BE49-F238E27FC236}">
                <a16:creationId xmlns:a16="http://schemas.microsoft.com/office/drawing/2014/main" id="{2AB00CDA-C18C-B04A-BB2C-232417360B8A}"/>
              </a:ext>
            </a:extLst>
          </p:cNvPr>
          <p:cNvSpPr txBox="1"/>
          <p:nvPr/>
        </p:nvSpPr>
        <p:spPr>
          <a:xfrm>
            <a:off x="3322859" y="5520593"/>
            <a:ext cx="2020963" cy="584775"/>
          </a:xfrm>
          <a:prstGeom prst="rect">
            <a:avLst/>
          </a:prstGeom>
          <a:noFill/>
        </p:spPr>
        <p:txBody>
          <a:bodyPr wrap="square" rtlCol="0" anchor="b">
            <a:spAutoFit/>
          </a:bodyPr>
          <a:lstStyle/>
          <a:p>
            <a:pPr algn="ctr"/>
            <a:r>
              <a:rPr lang="en-US" sz="1600" b="1">
                <a:solidFill>
                  <a:schemeClr val="tx2"/>
                </a:solidFill>
                <a:latin typeface="Poppins" pitchFamily="2" charset="77"/>
                <a:cs typeface="Poppins" pitchFamily="2" charset="77"/>
              </a:rPr>
              <a:t>Medical Condition Insight</a:t>
            </a:r>
          </a:p>
        </p:txBody>
      </p:sp>
      <p:sp>
        <p:nvSpPr>
          <p:cNvPr id="42" name="TextBox 41">
            <a:extLst>
              <a:ext uri="{FF2B5EF4-FFF2-40B4-BE49-F238E27FC236}">
                <a16:creationId xmlns:a16="http://schemas.microsoft.com/office/drawing/2014/main" id="{29097101-8363-F149-BF44-1C699B9045DE}"/>
              </a:ext>
            </a:extLst>
          </p:cNvPr>
          <p:cNvSpPr txBox="1"/>
          <p:nvPr/>
        </p:nvSpPr>
        <p:spPr>
          <a:xfrm>
            <a:off x="8773971" y="3409530"/>
            <a:ext cx="2138690" cy="830997"/>
          </a:xfrm>
          <a:prstGeom prst="rect">
            <a:avLst/>
          </a:prstGeom>
          <a:noFill/>
        </p:spPr>
        <p:txBody>
          <a:bodyPr wrap="square" rtlCol="0" anchor="b">
            <a:spAutoFit/>
          </a:bodyPr>
          <a:lstStyle/>
          <a:p>
            <a:pPr algn="ctr"/>
            <a:r>
              <a:rPr lang="en-US" sz="1600" b="1">
                <a:solidFill>
                  <a:schemeClr val="tx2"/>
                </a:solidFill>
                <a:latin typeface="Poppins" pitchFamily="2" charset="77"/>
                <a:cs typeface="Poppins" pitchFamily="2" charset="77"/>
              </a:rPr>
              <a:t>Optimized Revenue  &amp; Billing Process</a:t>
            </a:r>
          </a:p>
        </p:txBody>
      </p:sp>
      <p:sp>
        <p:nvSpPr>
          <p:cNvPr id="43" name="TextBox 42">
            <a:extLst>
              <a:ext uri="{FF2B5EF4-FFF2-40B4-BE49-F238E27FC236}">
                <a16:creationId xmlns:a16="http://schemas.microsoft.com/office/drawing/2014/main" id="{4DE7C41B-CBCF-DB4A-BD69-F780F929F34A}"/>
              </a:ext>
            </a:extLst>
          </p:cNvPr>
          <p:cNvSpPr txBox="1"/>
          <p:nvPr/>
        </p:nvSpPr>
        <p:spPr>
          <a:xfrm>
            <a:off x="6807200" y="5551767"/>
            <a:ext cx="2529840" cy="584775"/>
          </a:xfrm>
          <a:prstGeom prst="rect">
            <a:avLst/>
          </a:prstGeom>
          <a:noFill/>
        </p:spPr>
        <p:txBody>
          <a:bodyPr wrap="square" rtlCol="0" anchor="b">
            <a:spAutoFit/>
          </a:bodyPr>
          <a:lstStyle/>
          <a:p>
            <a:pPr algn="ctr"/>
            <a:r>
              <a:rPr lang="en-US" sz="1600" b="1">
                <a:solidFill>
                  <a:schemeClr val="tx2"/>
                </a:solidFill>
                <a:latin typeface="Poppins" pitchFamily="2" charset="77"/>
                <a:cs typeface="Poppins" pitchFamily="2" charset="77"/>
              </a:rPr>
              <a:t>Insurance Coverage Optimization</a:t>
            </a:r>
          </a:p>
        </p:txBody>
      </p:sp>
      <p:pic>
        <p:nvPicPr>
          <p:cNvPr id="3" name="Graphic 2" descr="Address Book outline">
            <a:extLst>
              <a:ext uri="{FF2B5EF4-FFF2-40B4-BE49-F238E27FC236}">
                <a16:creationId xmlns:a16="http://schemas.microsoft.com/office/drawing/2014/main" id="{6EF46A0F-BC18-4AD8-1C4B-6325077A91D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899716" y="2100861"/>
            <a:ext cx="914400" cy="914400"/>
          </a:xfrm>
          <a:prstGeom prst="rect">
            <a:avLst/>
          </a:prstGeom>
        </p:spPr>
      </p:pic>
      <p:sp>
        <p:nvSpPr>
          <p:cNvPr id="4" name="TextBox 3">
            <a:extLst>
              <a:ext uri="{FF2B5EF4-FFF2-40B4-BE49-F238E27FC236}">
                <a16:creationId xmlns:a16="http://schemas.microsoft.com/office/drawing/2014/main" id="{7A33267C-E131-65C1-E5AD-CF853375D8BD}"/>
              </a:ext>
            </a:extLst>
          </p:cNvPr>
          <p:cNvSpPr txBox="1"/>
          <p:nvPr/>
        </p:nvSpPr>
        <p:spPr>
          <a:xfrm>
            <a:off x="11727180" y="6279469"/>
            <a:ext cx="342900" cy="369332"/>
          </a:xfrm>
          <a:prstGeom prst="rect">
            <a:avLst/>
          </a:prstGeom>
          <a:noFill/>
        </p:spPr>
        <p:txBody>
          <a:bodyPr wrap="square" rtlCol="0">
            <a:spAutoFit/>
          </a:bodyPr>
          <a:lstStyle/>
          <a:p>
            <a:r>
              <a:rPr lang="en-US"/>
              <a:t>4</a:t>
            </a:r>
          </a:p>
        </p:txBody>
      </p:sp>
      <p:sp>
        <p:nvSpPr>
          <p:cNvPr id="2" name="TextBox 1">
            <a:extLst>
              <a:ext uri="{FF2B5EF4-FFF2-40B4-BE49-F238E27FC236}">
                <a16:creationId xmlns:a16="http://schemas.microsoft.com/office/drawing/2014/main" id="{6F37CCFB-999A-7C9C-9813-B4ABE13B66C7}"/>
              </a:ext>
            </a:extLst>
          </p:cNvPr>
          <p:cNvSpPr txBox="1"/>
          <p:nvPr/>
        </p:nvSpPr>
        <p:spPr>
          <a:xfrm>
            <a:off x="4658747" y="6279469"/>
            <a:ext cx="2874505" cy="369332"/>
          </a:xfrm>
          <a:prstGeom prst="rect">
            <a:avLst/>
          </a:prstGeom>
          <a:noFill/>
        </p:spPr>
        <p:txBody>
          <a:bodyPr wrap="square" rtlCol="0">
            <a:spAutoFit/>
          </a:bodyPr>
          <a:lstStyle/>
          <a:p>
            <a:pPr algn="ctr"/>
            <a:r>
              <a:rPr lang="en-US"/>
              <a:t>Bitan Mani</a:t>
            </a:r>
          </a:p>
        </p:txBody>
      </p:sp>
    </p:spTree>
    <p:extLst>
      <p:ext uri="{BB962C8B-B14F-4D97-AF65-F5344CB8AC3E}">
        <p14:creationId xmlns:p14="http://schemas.microsoft.com/office/powerpoint/2010/main" val="14159387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F6B48B2-AFB5-5479-A8A0-BAE276ED3175}"/>
              </a:ext>
            </a:extLst>
          </p:cNvPr>
          <p:cNvSpPr txBox="1"/>
          <p:nvPr/>
        </p:nvSpPr>
        <p:spPr>
          <a:xfrm>
            <a:off x="1968386" y="3075057"/>
            <a:ext cx="7081344" cy="707886"/>
          </a:xfrm>
          <a:prstGeom prst="rect">
            <a:avLst/>
          </a:prstGeom>
          <a:noFill/>
        </p:spPr>
        <p:txBody>
          <a:bodyPr wrap="square" lIns="91440" tIns="45720" rIns="91440" bIns="45720" rtlCol="0" anchor="t">
            <a:spAutoFit/>
          </a:bodyPr>
          <a:lstStyle/>
          <a:p>
            <a:pPr algn="ctr"/>
            <a:r>
              <a:rPr lang="en-US" sz="4000" b="1">
                <a:solidFill>
                  <a:schemeClr val="tx2"/>
                </a:solidFill>
                <a:latin typeface="Poppins"/>
                <a:cs typeface="Poppins"/>
              </a:rPr>
              <a:t>DATA WAREHOUSE DESIGN</a:t>
            </a:r>
            <a:endParaRPr lang="en-US" sz="4000" b="1">
              <a:solidFill>
                <a:schemeClr val="tx2"/>
              </a:solidFill>
              <a:latin typeface="Poppins" pitchFamily="2" charset="77"/>
              <a:cs typeface="Poppins" pitchFamily="2" charset="77"/>
            </a:endParaRPr>
          </a:p>
        </p:txBody>
      </p:sp>
      <p:pic>
        <p:nvPicPr>
          <p:cNvPr id="5" name="Picture 4">
            <a:extLst>
              <a:ext uri="{FF2B5EF4-FFF2-40B4-BE49-F238E27FC236}">
                <a16:creationId xmlns:a16="http://schemas.microsoft.com/office/drawing/2014/main" id="{57D9C35A-8B79-F930-163C-5A3772071FE6}"/>
              </a:ext>
            </a:extLst>
          </p:cNvPr>
          <p:cNvPicPr>
            <a:picLocks noChangeAspect="1"/>
          </p:cNvPicPr>
          <p:nvPr/>
        </p:nvPicPr>
        <p:blipFill>
          <a:blip r:embed="rId2"/>
          <a:stretch>
            <a:fillRect/>
          </a:stretch>
        </p:blipFill>
        <p:spPr>
          <a:xfrm>
            <a:off x="8920411" y="2419468"/>
            <a:ext cx="1956823" cy="1810720"/>
          </a:xfrm>
          <a:prstGeom prst="rect">
            <a:avLst/>
          </a:prstGeom>
        </p:spPr>
      </p:pic>
    </p:spTree>
    <p:extLst>
      <p:ext uri="{BB962C8B-B14F-4D97-AF65-F5344CB8AC3E}">
        <p14:creationId xmlns:p14="http://schemas.microsoft.com/office/powerpoint/2010/main" val="33259607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5002B371-AA99-6F45-99DD-DBE4ECFDDDAB}"/>
              </a:ext>
            </a:extLst>
          </p:cNvPr>
          <p:cNvSpPr txBox="1"/>
          <p:nvPr/>
        </p:nvSpPr>
        <p:spPr>
          <a:xfrm>
            <a:off x="2917119" y="267409"/>
            <a:ext cx="6030818" cy="707886"/>
          </a:xfrm>
          <a:prstGeom prst="rect">
            <a:avLst/>
          </a:prstGeom>
          <a:noFill/>
        </p:spPr>
        <p:txBody>
          <a:bodyPr wrap="none" rtlCol="0">
            <a:spAutoFit/>
          </a:bodyPr>
          <a:lstStyle/>
          <a:p>
            <a:pPr algn="ctr"/>
            <a:r>
              <a:rPr lang="en-US" sz="4000" b="1">
                <a:solidFill>
                  <a:schemeClr val="tx2"/>
                </a:solidFill>
                <a:latin typeface="Poppins" panose="00000500000000000000" pitchFamily="2" charset="0"/>
                <a:cs typeface="Poppins" panose="00000500000000000000" pitchFamily="2" charset="0"/>
              </a:rPr>
              <a:t>DATASET DESCRIPTION</a:t>
            </a:r>
          </a:p>
        </p:txBody>
      </p:sp>
      <p:sp>
        <p:nvSpPr>
          <p:cNvPr id="4" name="TextBox 3">
            <a:extLst>
              <a:ext uri="{FF2B5EF4-FFF2-40B4-BE49-F238E27FC236}">
                <a16:creationId xmlns:a16="http://schemas.microsoft.com/office/drawing/2014/main" id="{BF37C831-6204-DDFE-57CE-E0B6B932167E}"/>
              </a:ext>
            </a:extLst>
          </p:cNvPr>
          <p:cNvSpPr txBox="1"/>
          <p:nvPr/>
        </p:nvSpPr>
        <p:spPr>
          <a:xfrm>
            <a:off x="1206479" y="1790581"/>
            <a:ext cx="2377440" cy="400110"/>
          </a:xfrm>
          <a:prstGeom prst="rect">
            <a:avLst/>
          </a:prstGeom>
          <a:noFill/>
        </p:spPr>
        <p:txBody>
          <a:bodyPr wrap="square" rtlCol="0">
            <a:spAutoFit/>
          </a:bodyPr>
          <a:lstStyle/>
          <a:p>
            <a:pPr algn="ctr"/>
            <a:r>
              <a:rPr lang="en-US" sz="2000" b="1" i="0" cap="none">
                <a:latin typeface="Poppins" panose="00000500000000000000" pitchFamily="2" charset="0"/>
                <a:cs typeface="Poppins" panose="00000500000000000000" pitchFamily="2" charset="0"/>
              </a:rPr>
              <a:t>DATA GRAIN</a:t>
            </a:r>
            <a:endParaRPr lang="en-IN" sz="2000" b="1"/>
          </a:p>
        </p:txBody>
      </p:sp>
      <p:grpSp>
        <p:nvGrpSpPr>
          <p:cNvPr id="11" name="Group 10">
            <a:extLst>
              <a:ext uri="{FF2B5EF4-FFF2-40B4-BE49-F238E27FC236}">
                <a16:creationId xmlns:a16="http://schemas.microsoft.com/office/drawing/2014/main" id="{5B9732E2-A2F8-380E-6F10-770E9672C40A}"/>
              </a:ext>
            </a:extLst>
          </p:cNvPr>
          <p:cNvGrpSpPr/>
          <p:nvPr/>
        </p:nvGrpSpPr>
        <p:grpSpPr>
          <a:xfrm rot="16200000">
            <a:off x="9549113" y="848423"/>
            <a:ext cx="365165" cy="2925436"/>
            <a:chOff x="6923737" y="1560713"/>
            <a:chExt cx="1054502" cy="3280391"/>
          </a:xfrm>
        </p:grpSpPr>
        <p:sp>
          <p:nvSpPr>
            <p:cNvPr id="12" name="Shape 24582">
              <a:extLst>
                <a:ext uri="{FF2B5EF4-FFF2-40B4-BE49-F238E27FC236}">
                  <a16:creationId xmlns:a16="http://schemas.microsoft.com/office/drawing/2014/main" id="{8AA27CF3-C7DE-162A-AEA4-3771280C099F}"/>
                </a:ext>
              </a:extLst>
            </p:cNvPr>
            <p:cNvSpPr/>
            <p:nvPr/>
          </p:nvSpPr>
          <p:spPr>
            <a:xfrm>
              <a:off x="6924070" y="1926586"/>
              <a:ext cx="702777" cy="2914518"/>
            </a:xfrm>
            <a:prstGeom prst="rect">
              <a:avLst/>
            </a:prstGeom>
            <a:solidFill>
              <a:schemeClr val="accent3"/>
            </a:solidFill>
            <a:ln w="12700" cap="flat">
              <a:noFill/>
              <a:miter lim="400000"/>
            </a:ln>
            <a:effectLst/>
          </p:spPr>
          <p:txBody>
            <a:bodyPr wrap="square" lIns="35719" tIns="35719" rIns="35719" bIns="35719" numCol="1" anchor="ctr">
              <a:noAutofit/>
            </a:bodyPr>
            <a:lstStyle/>
            <a:p>
              <a:endParaRPr sz="2532">
                <a:latin typeface="Lato Light" panose="020F0502020204030203" pitchFamily="34" charset="0"/>
              </a:endParaRPr>
            </a:p>
          </p:txBody>
        </p:sp>
        <p:sp>
          <p:nvSpPr>
            <p:cNvPr id="13" name="Shape 24583">
              <a:extLst>
                <a:ext uri="{FF2B5EF4-FFF2-40B4-BE49-F238E27FC236}">
                  <a16:creationId xmlns:a16="http://schemas.microsoft.com/office/drawing/2014/main" id="{7F64526C-6BCE-DC4D-3850-EFE1E37107B7}"/>
                </a:ext>
              </a:extLst>
            </p:cNvPr>
            <p:cNvSpPr/>
            <p:nvPr/>
          </p:nvSpPr>
          <p:spPr>
            <a:xfrm>
              <a:off x="6923737" y="1562852"/>
              <a:ext cx="1051986" cy="363734"/>
            </a:xfrm>
            <a:custGeom>
              <a:avLst/>
              <a:gdLst/>
              <a:ahLst/>
              <a:cxnLst>
                <a:cxn ang="0">
                  <a:pos x="wd2" y="hd2"/>
                </a:cxn>
                <a:cxn ang="5400000">
                  <a:pos x="wd2" y="hd2"/>
                </a:cxn>
                <a:cxn ang="10800000">
                  <a:pos x="wd2" y="hd2"/>
                </a:cxn>
                <a:cxn ang="16200000">
                  <a:pos x="wd2" y="hd2"/>
                </a:cxn>
              </a:cxnLst>
              <a:rect l="0" t="0" r="r" b="b"/>
              <a:pathLst>
                <a:path w="21600" h="21600" extrusionOk="0">
                  <a:moveTo>
                    <a:pt x="7222" y="149"/>
                  </a:moveTo>
                  <a:lnTo>
                    <a:pt x="21600" y="0"/>
                  </a:lnTo>
                  <a:lnTo>
                    <a:pt x="14585" y="21600"/>
                  </a:lnTo>
                  <a:lnTo>
                    <a:pt x="0" y="21600"/>
                  </a:lnTo>
                  <a:lnTo>
                    <a:pt x="7222" y="149"/>
                  </a:lnTo>
                  <a:close/>
                </a:path>
              </a:pathLst>
            </a:custGeom>
            <a:solidFill>
              <a:schemeClr val="accent3">
                <a:lumMod val="60000"/>
                <a:lumOff val="40000"/>
              </a:schemeClr>
            </a:solidFill>
            <a:ln w="12700" cap="flat">
              <a:noFill/>
              <a:miter lim="400000"/>
            </a:ln>
            <a:effectLst/>
          </p:spPr>
          <p:txBody>
            <a:bodyPr wrap="square" lIns="35719" tIns="35719" rIns="35719" bIns="35719" numCol="1" anchor="ctr">
              <a:noAutofit/>
            </a:bodyPr>
            <a:lstStyle/>
            <a:p>
              <a:endParaRPr sz="2532">
                <a:latin typeface="Lato Light" panose="020F0502020204030203" pitchFamily="34" charset="0"/>
              </a:endParaRPr>
            </a:p>
          </p:txBody>
        </p:sp>
        <p:sp>
          <p:nvSpPr>
            <p:cNvPr id="14" name="Shape 24584">
              <a:extLst>
                <a:ext uri="{FF2B5EF4-FFF2-40B4-BE49-F238E27FC236}">
                  <a16:creationId xmlns:a16="http://schemas.microsoft.com/office/drawing/2014/main" id="{C6D6089A-112D-F049-60E2-F610C19D7689}"/>
                </a:ext>
              </a:extLst>
            </p:cNvPr>
            <p:cNvSpPr/>
            <p:nvPr/>
          </p:nvSpPr>
          <p:spPr>
            <a:xfrm>
              <a:off x="7626850" y="1560713"/>
              <a:ext cx="351389" cy="3280390"/>
            </a:xfrm>
            <a:custGeom>
              <a:avLst/>
              <a:gdLst/>
              <a:ahLst/>
              <a:cxnLst>
                <a:cxn ang="0">
                  <a:pos x="wd2" y="hd2"/>
                </a:cxn>
                <a:cxn ang="5400000">
                  <a:pos x="wd2" y="hd2"/>
                </a:cxn>
                <a:cxn ang="10800000">
                  <a:pos x="wd2" y="hd2"/>
                </a:cxn>
                <a:cxn ang="16200000">
                  <a:pos x="wd2" y="hd2"/>
                </a:cxn>
              </a:cxnLst>
              <a:rect l="0" t="0" r="r" b="b"/>
              <a:pathLst>
                <a:path w="21600" h="21600" extrusionOk="0">
                  <a:moveTo>
                    <a:pt x="0" y="2399"/>
                  </a:moveTo>
                  <a:lnTo>
                    <a:pt x="21485" y="0"/>
                  </a:lnTo>
                  <a:lnTo>
                    <a:pt x="21600" y="18556"/>
                  </a:lnTo>
                  <a:lnTo>
                    <a:pt x="0" y="21600"/>
                  </a:lnTo>
                  <a:lnTo>
                    <a:pt x="0" y="2399"/>
                  </a:lnTo>
                  <a:close/>
                </a:path>
              </a:pathLst>
            </a:custGeom>
            <a:solidFill>
              <a:schemeClr val="accent3">
                <a:lumMod val="75000"/>
              </a:schemeClr>
            </a:solidFill>
            <a:ln w="12700" cap="flat">
              <a:noFill/>
              <a:miter lim="400000"/>
            </a:ln>
            <a:effectLst/>
          </p:spPr>
          <p:txBody>
            <a:bodyPr wrap="square" lIns="35719" tIns="35719" rIns="35719" bIns="35719" numCol="1" anchor="ctr">
              <a:noAutofit/>
            </a:bodyPr>
            <a:lstStyle/>
            <a:p>
              <a:endParaRPr sz="2532">
                <a:latin typeface="Lato Light" panose="020F0502020204030203" pitchFamily="34" charset="0"/>
              </a:endParaRPr>
            </a:p>
          </p:txBody>
        </p:sp>
      </p:grpSp>
      <p:sp>
        <p:nvSpPr>
          <p:cNvPr id="15" name="TextBox 14">
            <a:extLst>
              <a:ext uri="{FF2B5EF4-FFF2-40B4-BE49-F238E27FC236}">
                <a16:creationId xmlns:a16="http://schemas.microsoft.com/office/drawing/2014/main" id="{7C15CAB2-211C-C5D0-6371-30E7CC9FC4CC}"/>
              </a:ext>
            </a:extLst>
          </p:cNvPr>
          <p:cNvSpPr txBox="1"/>
          <p:nvPr/>
        </p:nvSpPr>
        <p:spPr>
          <a:xfrm>
            <a:off x="4701865" y="1790581"/>
            <a:ext cx="2377440" cy="400110"/>
          </a:xfrm>
          <a:prstGeom prst="rect">
            <a:avLst/>
          </a:prstGeom>
          <a:noFill/>
        </p:spPr>
        <p:txBody>
          <a:bodyPr wrap="square" rtlCol="0">
            <a:spAutoFit/>
          </a:bodyPr>
          <a:lstStyle/>
          <a:p>
            <a:pPr algn="ctr"/>
            <a:r>
              <a:rPr lang="en-US" sz="2000" b="1" i="0" cap="none">
                <a:latin typeface="Poppins" panose="00000500000000000000" pitchFamily="2" charset="0"/>
                <a:cs typeface="Poppins" panose="00000500000000000000" pitchFamily="2" charset="0"/>
              </a:rPr>
              <a:t>FACTS</a:t>
            </a:r>
            <a:endParaRPr lang="en-IN" sz="2000" b="1"/>
          </a:p>
        </p:txBody>
      </p:sp>
      <p:sp>
        <p:nvSpPr>
          <p:cNvPr id="16" name="TextBox 15">
            <a:extLst>
              <a:ext uri="{FF2B5EF4-FFF2-40B4-BE49-F238E27FC236}">
                <a16:creationId xmlns:a16="http://schemas.microsoft.com/office/drawing/2014/main" id="{86FC4097-EF6B-673C-1DE3-EEBBE3845949}"/>
              </a:ext>
            </a:extLst>
          </p:cNvPr>
          <p:cNvSpPr txBox="1"/>
          <p:nvPr/>
        </p:nvSpPr>
        <p:spPr>
          <a:xfrm>
            <a:off x="8433073" y="1821788"/>
            <a:ext cx="2377440" cy="400110"/>
          </a:xfrm>
          <a:prstGeom prst="rect">
            <a:avLst/>
          </a:prstGeom>
          <a:noFill/>
        </p:spPr>
        <p:txBody>
          <a:bodyPr wrap="square" rtlCol="0">
            <a:spAutoFit/>
          </a:bodyPr>
          <a:lstStyle/>
          <a:p>
            <a:pPr algn="ctr"/>
            <a:r>
              <a:rPr lang="en-US" sz="2000" b="1" i="0" cap="none">
                <a:latin typeface="Poppins" panose="00000500000000000000" pitchFamily="2" charset="0"/>
                <a:cs typeface="Poppins" panose="00000500000000000000" pitchFamily="2" charset="0"/>
              </a:rPr>
              <a:t>DIMENSIONS</a:t>
            </a:r>
            <a:endParaRPr lang="en-IN" sz="2000" b="1"/>
          </a:p>
        </p:txBody>
      </p:sp>
      <p:sp>
        <p:nvSpPr>
          <p:cNvPr id="19" name="TextBox 18">
            <a:extLst>
              <a:ext uri="{FF2B5EF4-FFF2-40B4-BE49-F238E27FC236}">
                <a16:creationId xmlns:a16="http://schemas.microsoft.com/office/drawing/2014/main" id="{F983D8B1-095C-8C1C-1404-51CF11023F60}"/>
              </a:ext>
            </a:extLst>
          </p:cNvPr>
          <p:cNvSpPr txBox="1"/>
          <p:nvPr/>
        </p:nvSpPr>
        <p:spPr>
          <a:xfrm>
            <a:off x="1219843" y="2734641"/>
            <a:ext cx="2853673" cy="3139321"/>
          </a:xfrm>
          <a:prstGeom prst="rect">
            <a:avLst/>
          </a:prstGeom>
          <a:noFill/>
        </p:spPr>
        <p:txBody>
          <a:bodyPr wrap="square" rtlCol="0">
            <a:spAutoFit/>
          </a:bodyPr>
          <a:lstStyle/>
          <a:p>
            <a:r>
              <a:rPr lang="en-US">
                <a:latin typeface="Poppins" panose="00000500000000000000" pitchFamily="2" charset="0"/>
                <a:cs typeface="Poppins" panose="00000500000000000000" pitchFamily="2" charset="0"/>
              </a:rPr>
              <a:t>One row per patient</a:t>
            </a:r>
            <a:r>
              <a:rPr lang="en-US" sz="1800" i="0" cap="none">
                <a:latin typeface="Poppins" panose="00000500000000000000" pitchFamily="2" charset="0"/>
                <a:cs typeface="Poppins" panose="00000500000000000000" pitchFamily="2" charset="0"/>
              </a:rPr>
              <a:t> in the dataset will represent a unique patient encounter, capturing relevant information such as patient demographics, medical conditions, treatments, and outcomes for that encounter.</a:t>
            </a:r>
            <a:endParaRPr lang="en-US" sz="1800" b="1" i="0" cap="none">
              <a:latin typeface="Poppins" panose="00000500000000000000" pitchFamily="2" charset="0"/>
              <a:cs typeface="Poppins" panose="00000500000000000000" pitchFamily="2" charset="0"/>
            </a:endParaRPr>
          </a:p>
        </p:txBody>
      </p:sp>
      <p:sp>
        <p:nvSpPr>
          <p:cNvPr id="20" name="TextBox 19">
            <a:extLst>
              <a:ext uri="{FF2B5EF4-FFF2-40B4-BE49-F238E27FC236}">
                <a16:creationId xmlns:a16="http://schemas.microsoft.com/office/drawing/2014/main" id="{8B188C3D-77D3-D995-9C46-1C3FCC55B577}"/>
              </a:ext>
            </a:extLst>
          </p:cNvPr>
          <p:cNvSpPr txBox="1"/>
          <p:nvPr/>
        </p:nvSpPr>
        <p:spPr>
          <a:xfrm>
            <a:off x="8595261" y="2734641"/>
            <a:ext cx="2853673" cy="1015663"/>
          </a:xfrm>
          <a:prstGeom prst="rect">
            <a:avLst/>
          </a:prstGeom>
          <a:noFill/>
        </p:spPr>
        <p:txBody>
          <a:bodyPr wrap="square" rtlCol="0">
            <a:spAutoFit/>
          </a:bodyPr>
          <a:lstStyle/>
          <a:p>
            <a:pPr marL="285750" indent="-285750">
              <a:buFont typeface="Arial" panose="020B0604020202020204" pitchFamily="34" charset="0"/>
              <a:buChar char="•"/>
            </a:pPr>
            <a:r>
              <a:rPr lang="en-IN" sz="2000">
                <a:solidFill>
                  <a:srgbClr val="202122"/>
                </a:solidFill>
                <a:latin typeface="Lato" panose="020F0502020204030203" pitchFamily="34" charset="0"/>
              </a:rPr>
              <a:t>Patient</a:t>
            </a:r>
            <a:endParaRPr lang="en-IN" sz="2000" b="0" i="0">
              <a:solidFill>
                <a:srgbClr val="202122"/>
              </a:solidFill>
              <a:effectLst/>
              <a:latin typeface="Lato" panose="020F0502020204030203" pitchFamily="34" charset="0"/>
            </a:endParaRPr>
          </a:p>
          <a:p>
            <a:pPr marL="285750" indent="-285750">
              <a:buFont typeface="Arial" panose="020B0604020202020204" pitchFamily="34" charset="0"/>
              <a:buChar char="•"/>
            </a:pPr>
            <a:r>
              <a:rPr lang="en-IN" sz="2000" b="0" i="0">
                <a:solidFill>
                  <a:srgbClr val="202122"/>
                </a:solidFill>
                <a:effectLst/>
                <a:latin typeface="Lato" panose="020F0502020204030203" pitchFamily="34" charset="0"/>
              </a:rPr>
              <a:t>Hospital</a:t>
            </a:r>
          </a:p>
          <a:p>
            <a:pPr marL="285750" indent="-285750">
              <a:buFont typeface="Arial" panose="020B0604020202020204" pitchFamily="34" charset="0"/>
              <a:buChar char="•"/>
            </a:pPr>
            <a:r>
              <a:rPr lang="en-IN" sz="2000" b="0" i="0">
                <a:solidFill>
                  <a:srgbClr val="202122"/>
                </a:solidFill>
                <a:effectLst/>
                <a:latin typeface="Lato" panose="020F0502020204030203" pitchFamily="34" charset="0"/>
              </a:rPr>
              <a:t>Insurance Provider</a:t>
            </a:r>
            <a:endParaRPr lang="en-US" sz="2000" b="1" i="0" cap="none">
              <a:latin typeface="Poppins" panose="00000500000000000000" pitchFamily="2" charset="0"/>
              <a:cs typeface="Poppins" panose="00000500000000000000" pitchFamily="2" charset="0"/>
            </a:endParaRPr>
          </a:p>
        </p:txBody>
      </p:sp>
      <p:cxnSp>
        <p:nvCxnSpPr>
          <p:cNvPr id="22" name="Straight Connector 21">
            <a:extLst>
              <a:ext uri="{FF2B5EF4-FFF2-40B4-BE49-F238E27FC236}">
                <a16:creationId xmlns:a16="http://schemas.microsoft.com/office/drawing/2014/main" id="{CAE1C159-B2D3-2A09-AAAE-11C0E64693CD}"/>
              </a:ext>
            </a:extLst>
          </p:cNvPr>
          <p:cNvCxnSpPr/>
          <p:nvPr/>
        </p:nvCxnSpPr>
        <p:spPr>
          <a:xfrm>
            <a:off x="4297680" y="1790581"/>
            <a:ext cx="0" cy="4000619"/>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0C1CCBB2-1C3B-926E-1B09-942EE34844B0}"/>
              </a:ext>
            </a:extLst>
          </p:cNvPr>
          <p:cNvCxnSpPr/>
          <p:nvPr/>
        </p:nvCxnSpPr>
        <p:spPr>
          <a:xfrm>
            <a:off x="7985760" y="1790581"/>
            <a:ext cx="0" cy="4000619"/>
          </a:xfrm>
          <a:prstGeom prst="line">
            <a:avLst/>
          </a:prstGeom>
        </p:spPr>
        <p:style>
          <a:lnRef idx="1">
            <a:schemeClr val="accent1"/>
          </a:lnRef>
          <a:fillRef idx="0">
            <a:schemeClr val="accent1"/>
          </a:fillRef>
          <a:effectRef idx="0">
            <a:schemeClr val="accent1"/>
          </a:effectRef>
          <a:fontRef idx="minor">
            <a:schemeClr val="tx1"/>
          </a:fontRef>
        </p:style>
      </p:cxnSp>
      <p:grpSp>
        <p:nvGrpSpPr>
          <p:cNvPr id="39" name="Group 38">
            <a:extLst>
              <a:ext uri="{FF2B5EF4-FFF2-40B4-BE49-F238E27FC236}">
                <a16:creationId xmlns:a16="http://schemas.microsoft.com/office/drawing/2014/main" id="{CBE20F47-DE10-8D0A-FA4B-28C16C522FFC}"/>
              </a:ext>
            </a:extLst>
          </p:cNvPr>
          <p:cNvGrpSpPr/>
          <p:nvPr/>
        </p:nvGrpSpPr>
        <p:grpSpPr>
          <a:xfrm rot="16200000">
            <a:off x="2332997" y="847984"/>
            <a:ext cx="364292" cy="2925435"/>
            <a:chOff x="9268922" y="1560712"/>
            <a:chExt cx="1054503" cy="3280390"/>
          </a:xfrm>
        </p:grpSpPr>
        <p:sp>
          <p:nvSpPr>
            <p:cNvPr id="40" name="Shape 24594">
              <a:extLst>
                <a:ext uri="{FF2B5EF4-FFF2-40B4-BE49-F238E27FC236}">
                  <a16:creationId xmlns:a16="http://schemas.microsoft.com/office/drawing/2014/main" id="{3CC17D47-A20A-4223-7F52-3F7385FCE16D}"/>
                </a:ext>
              </a:extLst>
            </p:cNvPr>
            <p:cNvSpPr/>
            <p:nvPr/>
          </p:nvSpPr>
          <p:spPr>
            <a:xfrm>
              <a:off x="9269254" y="1925923"/>
              <a:ext cx="702777" cy="2914518"/>
            </a:xfrm>
            <a:prstGeom prst="rect">
              <a:avLst/>
            </a:prstGeom>
            <a:solidFill>
              <a:schemeClr val="accent4"/>
            </a:solidFill>
            <a:ln w="12700" cap="flat">
              <a:noFill/>
              <a:miter lim="400000"/>
            </a:ln>
            <a:effectLst/>
          </p:spPr>
          <p:txBody>
            <a:bodyPr wrap="square" lIns="35719" tIns="35719" rIns="35719" bIns="35719" numCol="1" anchor="ctr">
              <a:noAutofit/>
            </a:bodyPr>
            <a:lstStyle/>
            <a:p>
              <a:endParaRPr sz="2532">
                <a:latin typeface="Lato Light" panose="020F0502020204030203" pitchFamily="34" charset="0"/>
              </a:endParaRPr>
            </a:p>
          </p:txBody>
        </p:sp>
        <p:sp>
          <p:nvSpPr>
            <p:cNvPr id="41" name="Shape 24595">
              <a:extLst>
                <a:ext uri="{FF2B5EF4-FFF2-40B4-BE49-F238E27FC236}">
                  <a16:creationId xmlns:a16="http://schemas.microsoft.com/office/drawing/2014/main" id="{D430BF03-DA92-B8CE-C006-A5921EFF779C}"/>
                </a:ext>
              </a:extLst>
            </p:cNvPr>
            <p:cNvSpPr/>
            <p:nvPr/>
          </p:nvSpPr>
          <p:spPr>
            <a:xfrm>
              <a:off x="9268922" y="1562851"/>
              <a:ext cx="1051986" cy="363734"/>
            </a:xfrm>
            <a:custGeom>
              <a:avLst/>
              <a:gdLst/>
              <a:ahLst/>
              <a:cxnLst>
                <a:cxn ang="0">
                  <a:pos x="wd2" y="hd2"/>
                </a:cxn>
                <a:cxn ang="5400000">
                  <a:pos x="wd2" y="hd2"/>
                </a:cxn>
                <a:cxn ang="10800000">
                  <a:pos x="wd2" y="hd2"/>
                </a:cxn>
                <a:cxn ang="16200000">
                  <a:pos x="wd2" y="hd2"/>
                </a:cxn>
              </a:cxnLst>
              <a:rect l="0" t="0" r="r" b="b"/>
              <a:pathLst>
                <a:path w="21600" h="21600" extrusionOk="0">
                  <a:moveTo>
                    <a:pt x="7222" y="149"/>
                  </a:moveTo>
                  <a:lnTo>
                    <a:pt x="21600" y="0"/>
                  </a:lnTo>
                  <a:lnTo>
                    <a:pt x="14585" y="21600"/>
                  </a:lnTo>
                  <a:lnTo>
                    <a:pt x="0" y="21600"/>
                  </a:lnTo>
                  <a:lnTo>
                    <a:pt x="7222" y="149"/>
                  </a:lnTo>
                  <a:close/>
                </a:path>
              </a:pathLst>
            </a:custGeom>
            <a:solidFill>
              <a:schemeClr val="accent4">
                <a:lumMod val="60000"/>
                <a:lumOff val="40000"/>
              </a:schemeClr>
            </a:solidFill>
            <a:ln w="12700" cap="flat">
              <a:noFill/>
              <a:miter lim="400000"/>
            </a:ln>
            <a:effectLst/>
          </p:spPr>
          <p:txBody>
            <a:bodyPr wrap="square" lIns="35719" tIns="35719" rIns="35719" bIns="35719" numCol="1" anchor="ctr">
              <a:noAutofit/>
            </a:bodyPr>
            <a:lstStyle/>
            <a:p>
              <a:endParaRPr sz="2532">
                <a:latin typeface="Lato Light" panose="020F0502020204030203" pitchFamily="34" charset="0"/>
              </a:endParaRPr>
            </a:p>
          </p:txBody>
        </p:sp>
        <p:sp>
          <p:nvSpPr>
            <p:cNvPr id="42" name="Shape 24596">
              <a:extLst>
                <a:ext uri="{FF2B5EF4-FFF2-40B4-BE49-F238E27FC236}">
                  <a16:creationId xmlns:a16="http://schemas.microsoft.com/office/drawing/2014/main" id="{53322D31-5152-DA7C-10D0-830BA19BD167}"/>
                </a:ext>
              </a:extLst>
            </p:cNvPr>
            <p:cNvSpPr/>
            <p:nvPr/>
          </p:nvSpPr>
          <p:spPr>
            <a:xfrm>
              <a:off x="9972036" y="1560712"/>
              <a:ext cx="351389" cy="3280390"/>
            </a:xfrm>
            <a:custGeom>
              <a:avLst/>
              <a:gdLst/>
              <a:ahLst/>
              <a:cxnLst>
                <a:cxn ang="0">
                  <a:pos x="wd2" y="hd2"/>
                </a:cxn>
                <a:cxn ang="5400000">
                  <a:pos x="wd2" y="hd2"/>
                </a:cxn>
                <a:cxn ang="10800000">
                  <a:pos x="wd2" y="hd2"/>
                </a:cxn>
                <a:cxn ang="16200000">
                  <a:pos x="wd2" y="hd2"/>
                </a:cxn>
              </a:cxnLst>
              <a:rect l="0" t="0" r="r" b="b"/>
              <a:pathLst>
                <a:path w="21600" h="21600" extrusionOk="0">
                  <a:moveTo>
                    <a:pt x="0" y="2399"/>
                  </a:moveTo>
                  <a:lnTo>
                    <a:pt x="21485" y="0"/>
                  </a:lnTo>
                  <a:lnTo>
                    <a:pt x="21600" y="18556"/>
                  </a:lnTo>
                  <a:lnTo>
                    <a:pt x="0" y="21600"/>
                  </a:lnTo>
                  <a:lnTo>
                    <a:pt x="0" y="2399"/>
                  </a:lnTo>
                  <a:close/>
                </a:path>
              </a:pathLst>
            </a:custGeom>
            <a:solidFill>
              <a:schemeClr val="accent4">
                <a:lumMod val="75000"/>
              </a:schemeClr>
            </a:solidFill>
            <a:ln w="12700" cap="flat">
              <a:noFill/>
              <a:miter lim="400000"/>
            </a:ln>
            <a:effectLst/>
          </p:spPr>
          <p:txBody>
            <a:bodyPr wrap="square" lIns="35719" tIns="35719" rIns="35719" bIns="35719" numCol="1" anchor="ctr">
              <a:noAutofit/>
            </a:bodyPr>
            <a:lstStyle/>
            <a:p>
              <a:endParaRPr sz="2532">
                <a:latin typeface="Lato Light" panose="020F0502020204030203" pitchFamily="34" charset="0"/>
              </a:endParaRPr>
            </a:p>
          </p:txBody>
        </p:sp>
      </p:grpSp>
      <p:grpSp>
        <p:nvGrpSpPr>
          <p:cNvPr id="43" name="Group 42">
            <a:extLst>
              <a:ext uri="{FF2B5EF4-FFF2-40B4-BE49-F238E27FC236}">
                <a16:creationId xmlns:a16="http://schemas.microsoft.com/office/drawing/2014/main" id="{333650F1-E591-1832-25D8-914AE00982FD}"/>
              </a:ext>
            </a:extLst>
          </p:cNvPr>
          <p:cNvGrpSpPr/>
          <p:nvPr/>
        </p:nvGrpSpPr>
        <p:grpSpPr>
          <a:xfrm rot="16200000">
            <a:off x="5913853" y="847867"/>
            <a:ext cx="364295" cy="2925436"/>
            <a:chOff x="4576043" y="1560712"/>
            <a:chExt cx="1054501" cy="3280390"/>
          </a:xfrm>
        </p:grpSpPr>
        <p:sp>
          <p:nvSpPr>
            <p:cNvPr id="44" name="Shape 24618">
              <a:extLst>
                <a:ext uri="{FF2B5EF4-FFF2-40B4-BE49-F238E27FC236}">
                  <a16:creationId xmlns:a16="http://schemas.microsoft.com/office/drawing/2014/main" id="{CB40C858-6B63-CE89-016E-6641053193D1}"/>
                </a:ext>
              </a:extLst>
            </p:cNvPr>
            <p:cNvSpPr/>
            <p:nvPr/>
          </p:nvSpPr>
          <p:spPr>
            <a:xfrm>
              <a:off x="4576377" y="1925923"/>
              <a:ext cx="702777" cy="2914518"/>
            </a:xfrm>
            <a:prstGeom prst="rect">
              <a:avLst/>
            </a:prstGeom>
            <a:solidFill>
              <a:schemeClr val="accent2"/>
            </a:solidFill>
            <a:ln w="12700" cap="flat">
              <a:noFill/>
              <a:miter lim="400000"/>
            </a:ln>
            <a:effectLst/>
          </p:spPr>
          <p:txBody>
            <a:bodyPr wrap="square" lIns="35719" tIns="35719" rIns="35719" bIns="35719" numCol="1" anchor="ctr">
              <a:noAutofit/>
            </a:bodyPr>
            <a:lstStyle/>
            <a:p>
              <a:endParaRPr sz="2532">
                <a:latin typeface="Lato Light" panose="020F0502020204030203" pitchFamily="34" charset="0"/>
              </a:endParaRPr>
            </a:p>
          </p:txBody>
        </p:sp>
        <p:sp>
          <p:nvSpPr>
            <p:cNvPr id="45" name="Shape 24619">
              <a:extLst>
                <a:ext uri="{FF2B5EF4-FFF2-40B4-BE49-F238E27FC236}">
                  <a16:creationId xmlns:a16="http://schemas.microsoft.com/office/drawing/2014/main" id="{77C314FB-DAA7-2D83-9FDD-8F8F34977B6A}"/>
                </a:ext>
              </a:extLst>
            </p:cNvPr>
            <p:cNvSpPr/>
            <p:nvPr/>
          </p:nvSpPr>
          <p:spPr>
            <a:xfrm>
              <a:off x="4576043" y="1562851"/>
              <a:ext cx="1054498" cy="363734"/>
            </a:xfrm>
            <a:custGeom>
              <a:avLst/>
              <a:gdLst/>
              <a:ahLst/>
              <a:cxnLst>
                <a:cxn ang="0">
                  <a:pos x="wd2" y="hd2"/>
                </a:cxn>
                <a:cxn ang="5400000">
                  <a:pos x="wd2" y="hd2"/>
                </a:cxn>
                <a:cxn ang="10800000">
                  <a:pos x="wd2" y="hd2"/>
                </a:cxn>
                <a:cxn ang="16200000">
                  <a:pos x="wd2" y="hd2"/>
                </a:cxn>
              </a:cxnLst>
              <a:rect l="0" t="0" r="r" b="b"/>
              <a:pathLst>
                <a:path w="21600" h="21600" extrusionOk="0">
                  <a:moveTo>
                    <a:pt x="7205" y="149"/>
                  </a:moveTo>
                  <a:lnTo>
                    <a:pt x="21600" y="0"/>
                  </a:lnTo>
                  <a:lnTo>
                    <a:pt x="14447" y="21600"/>
                  </a:lnTo>
                  <a:lnTo>
                    <a:pt x="0" y="21600"/>
                  </a:lnTo>
                  <a:lnTo>
                    <a:pt x="7205" y="149"/>
                  </a:lnTo>
                  <a:close/>
                </a:path>
              </a:pathLst>
            </a:custGeom>
            <a:solidFill>
              <a:schemeClr val="accent2">
                <a:lumMod val="60000"/>
                <a:lumOff val="40000"/>
              </a:schemeClr>
            </a:solidFill>
            <a:ln w="12700" cap="flat">
              <a:noFill/>
              <a:miter lim="400000"/>
            </a:ln>
            <a:effectLst/>
          </p:spPr>
          <p:txBody>
            <a:bodyPr wrap="square" lIns="35719" tIns="35719" rIns="35719" bIns="35719" numCol="1" anchor="ctr">
              <a:noAutofit/>
            </a:bodyPr>
            <a:lstStyle/>
            <a:p>
              <a:endParaRPr sz="2532">
                <a:latin typeface="Lato Light" panose="020F0502020204030203" pitchFamily="34" charset="0"/>
              </a:endParaRPr>
            </a:p>
          </p:txBody>
        </p:sp>
        <p:sp>
          <p:nvSpPr>
            <p:cNvPr id="49" name="Shape 24620">
              <a:extLst>
                <a:ext uri="{FF2B5EF4-FFF2-40B4-BE49-F238E27FC236}">
                  <a16:creationId xmlns:a16="http://schemas.microsoft.com/office/drawing/2014/main" id="{677FC4DD-E157-0D5B-638F-72EF716EB063}"/>
                </a:ext>
              </a:extLst>
            </p:cNvPr>
            <p:cNvSpPr/>
            <p:nvPr/>
          </p:nvSpPr>
          <p:spPr>
            <a:xfrm>
              <a:off x="5279155" y="1560712"/>
              <a:ext cx="351389" cy="3280390"/>
            </a:xfrm>
            <a:custGeom>
              <a:avLst/>
              <a:gdLst/>
              <a:ahLst/>
              <a:cxnLst>
                <a:cxn ang="0">
                  <a:pos x="wd2" y="hd2"/>
                </a:cxn>
                <a:cxn ang="5400000">
                  <a:pos x="wd2" y="hd2"/>
                </a:cxn>
                <a:cxn ang="10800000">
                  <a:pos x="wd2" y="hd2"/>
                </a:cxn>
                <a:cxn ang="16200000">
                  <a:pos x="wd2" y="hd2"/>
                </a:cxn>
              </a:cxnLst>
              <a:rect l="0" t="0" r="r" b="b"/>
              <a:pathLst>
                <a:path w="21600" h="21600" extrusionOk="0">
                  <a:moveTo>
                    <a:pt x="0" y="2415"/>
                  </a:moveTo>
                  <a:lnTo>
                    <a:pt x="21600" y="0"/>
                  </a:lnTo>
                  <a:lnTo>
                    <a:pt x="21600" y="18556"/>
                  </a:lnTo>
                  <a:lnTo>
                    <a:pt x="0" y="21600"/>
                  </a:lnTo>
                  <a:lnTo>
                    <a:pt x="0" y="2415"/>
                  </a:lnTo>
                  <a:close/>
                </a:path>
              </a:pathLst>
            </a:custGeom>
            <a:solidFill>
              <a:schemeClr val="accent2">
                <a:lumMod val="75000"/>
              </a:schemeClr>
            </a:solidFill>
            <a:ln w="12700" cap="flat">
              <a:noFill/>
              <a:miter lim="400000"/>
            </a:ln>
            <a:effectLst/>
          </p:spPr>
          <p:txBody>
            <a:bodyPr wrap="square" lIns="35719" tIns="35719" rIns="35719" bIns="35719" numCol="1" anchor="ctr">
              <a:noAutofit/>
            </a:bodyPr>
            <a:lstStyle/>
            <a:p>
              <a:endParaRPr sz="2532">
                <a:latin typeface="Lato Light" panose="020F0502020204030203" pitchFamily="34" charset="0"/>
              </a:endParaRPr>
            </a:p>
          </p:txBody>
        </p:sp>
      </p:grpSp>
      <p:sp>
        <p:nvSpPr>
          <p:cNvPr id="2" name="TextBox 1">
            <a:extLst>
              <a:ext uri="{FF2B5EF4-FFF2-40B4-BE49-F238E27FC236}">
                <a16:creationId xmlns:a16="http://schemas.microsoft.com/office/drawing/2014/main" id="{4B2294BF-9A23-893C-0026-134ADE4CB094}"/>
              </a:ext>
            </a:extLst>
          </p:cNvPr>
          <p:cNvSpPr txBox="1"/>
          <p:nvPr/>
        </p:nvSpPr>
        <p:spPr>
          <a:xfrm>
            <a:off x="4607091" y="2734641"/>
            <a:ext cx="3369910" cy="286232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Poppins"/>
                <a:cs typeface="Poppins"/>
              </a:rPr>
              <a:t>Hospital Encounter</a:t>
            </a:r>
          </a:p>
          <a:p>
            <a:pPr marL="285750" indent="-285750">
              <a:buFont typeface="Arial"/>
              <a:buChar char="•"/>
            </a:pPr>
            <a:r>
              <a:rPr lang="en-US" err="1">
                <a:latin typeface="Poppins"/>
                <a:cs typeface="Poppins"/>
              </a:rPr>
              <a:t>HospitalEncounterID</a:t>
            </a:r>
            <a:r>
              <a:rPr lang="en-US">
                <a:latin typeface="Poppins"/>
                <a:cs typeface="Poppins"/>
              </a:rPr>
              <a:t> (PK)</a:t>
            </a:r>
            <a:endParaRPr lang="en-US">
              <a:latin typeface="Poppins" panose="00000500000000000000" pitchFamily="2" charset="0"/>
              <a:cs typeface="Poppins" panose="00000500000000000000" pitchFamily="2" charset="0"/>
            </a:endParaRPr>
          </a:p>
          <a:p>
            <a:pPr marL="285750" indent="-285750">
              <a:buFont typeface="Arial"/>
              <a:buChar char="•"/>
            </a:pPr>
            <a:r>
              <a:rPr lang="en-US" err="1">
                <a:latin typeface="Poppins"/>
                <a:cs typeface="Poppins"/>
              </a:rPr>
              <a:t>PatientID</a:t>
            </a:r>
            <a:r>
              <a:rPr lang="en-US">
                <a:latin typeface="Poppins"/>
                <a:cs typeface="Poppins"/>
              </a:rPr>
              <a:t> (FK)</a:t>
            </a:r>
          </a:p>
          <a:p>
            <a:pPr marL="285750" indent="-285750">
              <a:buFont typeface="Arial"/>
              <a:buChar char="•"/>
            </a:pPr>
            <a:r>
              <a:rPr lang="en-US" err="1">
                <a:latin typeface="Poppins"/>
                <a:cs typeface="Poppins"/>
              </a:rPr>
              <a:t>HospitalID</a:t>
            </a:r>
            <a:r>
              <a:rPr lang="en-US">
                <a:latin typeface="Poppins"/>
                <a:cs typeface="Poppins"/>
              </a:rPr>
              <a:t> (FK)</a:t>
            </a:r>
            <a:endParaRPr lang="en-US">
              <a:latin typeface="Poppins" panose="00000500000000000000" pitchFamily="2" charset="0"/>
              <a:cs typeface="Poppins" panose="00000500000000000000" pitchFamily="2" charset="0"/>
            </a:endParaRPr>
          </a:p>
          <a:p>
            <a:pPr marL="285750" indent="-285750">
              <a:buFont typeface="Arial"/>
              <a:buChar char="•"/>
            </a:pPr>
            <a:r>
              <a:rPr lang="en-US" err="1">
                <a:latin typeface="Poppins"/>
                <a:cs typeface="Poppins"/>
              </a:rPr>
              <a:t>InsuranceProviderID</a:t>
            </a:r>
            <a:r>
              <a:rPr lang="en-US">
                <a:latin typeface="Poppins"/>
                <a:cs typeface="Poppins"/>
              </a:rPr>
              <a:t> (FK)</a:t>
            </a:r>
          </a:p>
          <a:p>
            <a:pPr marL="285750" indent="-285750">
              <a:buFont typeface="Arial"/>
              <a:buChar char="•"/>
            </a:pPr>
            <a:r>
              <a:rPr lang="en-US" err="1">
                <a:latin typeface="Poppins"/>
                <a:cs typeface="Poppins"/>
              </a:rPr>
              <a:t>MedicationResult</a:t>
            </a:r>
            <a:endParaRPr lang="en-US">
              <a:latin typeface="Poppins"/>
              <a:cs typeface="Poppins"/>
            </a:endParaRPr>
          </a:p>
          <a:p>
            <a:pPr marL="285750" indent="-285750">
              <a:buFont typeface="Arial"/>
              <a:buChar char="•"/>
            </a:pPr>
            <a:r>
              <a:rPr lang="en-US" err="1">
                <a:latin typeface="Poppins"/>
                <a:cs typeface="Poppins"/>
              </a:rPr>
              <a:t>LengthOfStay</a:t>
            </a:r>
            <a:endParaRPr lang="en-US">
              <a:latin typeface="Poppins"/>
              <a:cs typeface="Poppins"/>
            </a:endParaRPr>
          </a:p>
          <a:p>
            <a:pPr marL="285750" indent="-285750">
              <a:buFont typeface="Arial"/>
              <a:buChar char="•"/>
            </a:pPr>
            <a:r>
              <a:rPr lang="en-US" err="1">
                <a:latin typeface="Poppins"/>
                <a:cs typeface="Poppins"/>
              </a:rPr>
              <a:t>BillingAmount</a:t>
            </a:r>
            <a:endParaRPr lang="en-US">
              <a:latin typeface="Poppins"/>
              <a:cs typeface="Poppins"/>
            </a:endParaRPr>
          </a:p>
          <a:p>
            <a:pPr marL="285750" indent="-285750">
              <a:buFont typeface="Arial"/>
              <a:buChar char="•"/>
            </a:pPr>
            <a:r>
              <a:rPr lang="en-US" err="1">
                <a:latin typeface="Poppins"/>
                <a:cs typeface="Poppins"/>
              </a:rPr>
              <a:t>AmountPaid</a:t>
            </a:r>
            <a:endParaRPr lang="en-US">
              <a:latin typeface="Poppins"/>
              <a:cs typeface="Poppins"/>
            </a:endParaRPr>
          </a:p>
          <a:p>
            <a:pPr marL="285750" indent="-285750">
              <a:buFont typeface="Arial"/>
              <a:buChar char="•"/>
            </a:pPr>
            <a:r>
              <a:rPr lang="en-US" err="1">
                <a:latin typeface="Poppins"/>
                <a:cs typeface="Poppins"/>
              </a:rPr>
              <a:t>AmountOwed</a:t>
            </a:r>
            <a:endParaRPr lang="en-US">
              <a:latin typeface="Poppins"/>
              <a:cs typeface="Poppins"/>
            </a:endParaRPr>
          </a:p>
        </p:txBody>
      </p:sp>
      <p:sp>
        <p:nvSpPr>
          <p:cNvPr id="3" name="TextBox 2">
            <a:extLst>
              <a:ext uri="{FF2B5EF4-FFF2-40B4-BE49-F238E27FC236}">
                <a16:creationId xmlns:a16="http://schemas.microsoft.com/office/drawing/2014/main" id="{625266DE-FCDF-4FB1-AB39-9C6EC191D49E}"/>
              </a:ext>
            </a:extLst>
          </p:cNvPr>
          <p:cNvSpPr txBox="1"/>
          <p:nvPr/>
        </p:nvSpPr>
        <p:spPr>
          <a:xfrm>
            <a:off x="4658747" y="6279469"/>
            <a:ext cx="2874505" cy="369332"/>
          </a:xfrm>
          <a:prstGeom prst="rect">
            <a:avLst/>
          </a:prstGeom>
          <a:noFill/>
        </p:spPr>
        <p:txBody>
          <a:bodyPr wrap="square" rtlCol="0">
            <a:spAutoFit/>
          </a:bodyPr>
          <a:lstStyle/>
          <a:p>
            <a:pPr algn="ctr"/>
            <a:r>
              <a:rPr lang="en-US"/>
              <a:t>Alexia Salcedo</a:t>
            </a:r>
          </a:p>
        </p:txBody>
      </p:sp>
      <p:sp>
        <p:nvSpPr>
          <p:cNvPr id="5" name="TextBox 4">
            <a:extLst>
              <a:ext uri="{FF2B5EF4-FFF2-40B4-BE49-F238E27FC236}">
                <a16:creationId xmlns:a16="http://schemas.microsoft.com/office/drawing/2014/main" id="{3B0D2B03-2C79-A259-6C01-1525213FA022}"/>
              </a:ext>
            </a:extLst>
          </p:cNvPr>
          <p:cNvSpPr txBox="1"/>
          <p:nvPr/>
        </p:nvSpPr>
        <p:spPr>
          <a:xfrm>
            <a:off x="11727180" y="6279469"/>
            <a:ext cx="342900" cy="369332"/>
          </a:xfrm>
          <a:prstGeom prst="rect">
            <a:avLst/>
          </a:prstGeom>
          <a:noFill/>
        </p:spPr>
        <p:txBody>
          <a:bodyPr wrap="square" rtlCol="0">
            <a:spAutoFit/>
          </a:bodyPr>
          <a:lstStyle/>
          <a:p>
            <a:r>
              <a:rPr lang="en-US"/>
              <a:t>6</a:t>
            </a:r>
          </a:p>
        </p:txBody>
      </p:sp>
    </p:spTree>
    <p:extLst>
      <p:ext uri="{BB962C8B-B14F-4D97-AF65-F5344CB8AC3E}">
        <p14:creationId xmlns:p14="http://schemas.microsoft.com/office/powerpoint/2010/main" val="13133498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0C237431-C6E0-E46B-1D13-D98A419B05DB}"/>
              </a:ext>
            </a:extLst>
          </p:cNvPr>
          <p:cNvSpPr txBox="1"/>
          <p:nvPr/>
        </p:nvSpPr>
        <p:spPr>
          <a:xfrm>
            <a:off x="4658747" y="6279469"/>
            <a:ext cx="2874505" cy="369332"/>
          </a:xfrm>
          <a:prstGeom prst="rect">
            <a:avLst/>
          </a:prstGeom>
          <a:noFill/>
        </p:spPr>
        <p:txBody>
          <a:bodyPr wrap="square" rtlCol="0">
            <a:spAutoFit/>
          </a:bodyPr>
          <a:lstStyle/>
          <a:p>
            <a:pPr algn="ctr"/>
            <a:r>
              <a:rPr lang="en-US"/>
              <a:t>Alexia Salcedo</a:t>
            </a:r>
          </a:p>
        </p:txBody>
      </p:sp>
      <p:sp>
        <p:nvSpPr>
          <p:cNvPr id="8" name="TextBox 7">
            <a:extLst>
              <a:ext uri="{FF2B5EF4-FFF2-40B4-BE49-F238E27FC236}">
                <a16:creationId xmlns:a16="http://schemas.microsoft.com/office/drawing/2014/main" id="{8E50575B-B815-2169-852B-66240CD1F7DE}"/>
              </a:ext>
            </a:extLst>
          </p:cNvPr>
          <p:cNvSpPr txBox="1"/>
          <p:nvPr/>
        </p:nvSpPr>
        <p:spPr>
          <a:xfrm>
            <a:off x="11727180" y="6279469"/>
            <a:ext cx="342900" cy="369332"/>
          </a:xfrm>
          <a:prstGeom prst="rect">
            <a:avLst/>
          </a:prstGeom>
          <a:noFill/>
        </p:spPr>
        <p:txBody>
          <a:bodyPr wrap="square" rtlCol="0">
            <a:spAutoFit/>
          </a:bodyPr>
          <a:lstStyle/>
          <a:p>
            <a:r>
              <a:rPr lang="en-US"/>
              <a:t>7</a:t>
            </a:r>
          </a:p>
        </p:txBody>
      </p:sp>
      <p:pic>
        <p:nvPicPr>
          <p:cNvPr id="10" name="Picture 9">
            <a:extLst>
              <a:ext uri="{FF2B5EF4-FFF2-40B4-BE49-F238E27FC236}">
                <a16:creationId xmlns:a16="http://schemas.microsoft.com/office/drawing/2014/main" id="{EB5810E5-B9EE-C50D-B9B4-E1FBC9E339AE}"/>
              </a:ext>
            </a:extLst>
          </p:cNvPr>
          <p:cNvPicPr>
            <a:picLocks noChangeAspect="1"/>
          </p:cNvPicPr>
          <p:nvPr/>
        </p:nvPicPr>
        <p:blipFill>
          <a:blip r:embed="rId2"/>
          <a:stretch>
            <a:fillRect/>
          </a:stretch>
        </p:blipFill>
        <p:spPr>
          <a:xfrm>
            <a:off x="2619692" y="859955"/>
            <a:ext cx="6952614" cy="5788846"/>
          </a:xfrm>
          <a:prstGeom prst="rect">
            <a:avLst/>
          </a:prstGeom>
        </p:spPr>
      </p:pic>
      <p:sp>
        <p:nvSpPr>
          <p:cNvPr id="3" name="TextBox 2">
            <a:extLst>
              <a:ext uri="{FF2B5EF4-FFF2-40B4-BE49-F238E27FC236}">
                <a16:creationId xmlns:a16="http://schemas.microsoft.com/office/drawing/2014/main" id="{BF15DD9F-68A7-8D82-6DDA-2DC3D282C2D1}"/>
              </a:ext>
            </a:extLst>
          </p:cNvPr>
          <p:cNvSpPr txBox="1"/>
          <p:nvPr/>
        </p:nvSpPr>
        <p:spPr>
          <a:xfrm>
            <a:off x="4199521" y="267409"/>
            <a:ext cx="3466013" cy="646331"/>
          </a:xfrm>
          <a:prstGeom prst="rect">
            <a:avLst/>
          </a:prstGeom>
          <a:noFill/>
        </p:spPr>
        <p:txBody>
          <a:bodyPr wrap="none" rtlCol="0">
            <a:spAutoFit/>
          </a:bodyPr>
          <a:lstStyle/>
          <a:p>
            <a:pPr algn="ctr"/>
            <a:r>
              <a:rPr lang="en-US" sz="3600" b="1">
                <a:solidFill>
                  <a:schemeClr val="tx2"/>
                </a:solidFill>
                <a:latin typeface="Poppins" panose="00000500000000000000" pitchFamily="2" charset="0"/>
                <a:cs typeface="Poppins" panose="00000500000000000000" pitchFamily="2" charset="0"/>
              </a:rPr>
              <a:t>STAR SCHEMA</a:t>
            </a:r>
          </a:p>
        </p:txBody>
      </p:sp>
    </p:spTree>
    <p:extLst>
      <p:ext uri="{BB962C8B-B14F-4D97-AF65-F5344CB8AC3E}">
        <p14:creationId xmlns:p14="http://schemas.microsoft.com/office/powerpoint/2010/main" val="3142228770"/>
      </p:ext>
    </p:extLst>
  </p:cSld>
  <p:clrMapOvr>
    <a:masterClrMapping/>
  </p:clrMapOvr>
  <p:transition spd="slow">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DE09194-D720-0481-D804-16C8946D7CD5}"/>
              </a:ext>
            </a:extLst>
          </p:cNvPr>
          <p:cNvSpPr txBox="1"/>
          <p:nvPr/>
        </p:nvSpPr>
        <p:spPr>
          <a:xfrm>
            <a:off x="3014905" y="267409"/>
            <a:ext cx="5835252" cy="646331"/>
          </a:xfrm>
          <a:prstGeom prst="rect">
            <a:avLst/>
          </a:prstGeom>
          <a:noFill/>
        </p:spPr>
        <p:txBody>
          <a:bodyPr wrap="none" rtlCol="0">
            <a:spAutoFit/>
          </a:bodyPr>
          <a:lstStyle/>
          <a:p>
            <a:pPr algn="ctr"/>
            <a:r>
              <a:rPr lang="en-US" sz="3600" b="1">
                <a:solidFill>
                  <a:schemeClr val="tx2"/>
                </a:solidFill>
                <a:latin typeface="Poppins" panose="00000500000000000000" pitchFamily="2" charset="0"/>
                <a:cs typeface="Poppins" panose="00000500000000000000" pitchFamily="2" charset="0"/>
              </a:rPr>
              <a:t>SSMS – IMPORTING FILES</a:t>
            </a:r>
          </a:p>
        </p:txBody>
      </p:sp>
      <p:sp>
        <p:nvSpPr>
          <p:cNvPr id="3" name="TextBox 2">
            <a:extLst>
              <a:ext uri="{FF2B5EF4-FFF2-40B4-BE49-F238E27FC236}">
                <a16:creationId xmlns:a16="http://schemas.microsoft.com/office/drawing/2014/main" id="{28D9C95C-9004-CF59-FBDA-6FE7F5DE9BAA}"/>
              </a:ext>
            </a:extLst>
          </p:cNvPr>
          <p:cNvSpPr txBox="1"/>
          <p:nvPr/>
        </p:nvSpPr>
        <p:spPr>
          <a:xfrm>
            <a:off x="4658747" y="6279469"/>
            <a:ext cx="2874505" cy="369332"/>
          </a:xfrm>
          <a:prstGeom prst="rect">
            <a:avLst/>
          </a:prstGeom>
          <a:noFill/>
        </p:spPr>
        <p:txBody>
          <a:bodyPr wrap="square" rtlCol="0">
            <a:spAutoFit/>
          </a:bodyPr>
          <a:lstStyle/>
          <a:p>
            <a:pPr algn="ctr"/>
            <a:r>
              <a:rPr lang="en-US"/>
              <a:t>Alexia Salcedo</a:t>
            </a:r>
          </a:p>
        </p:txBody>
      </p:sp>
      <p:sp>
        <p:nvSpPr>
          <p:cNvPr id="4" name="TextBox 3">
            <a:extLst>
              <a:ext uri="{FF2B5EF4-FFF2-40B4-BE49-F238E27FC236}">
                <a16:creationId xmlns:a16="http://schemas.microsoft.com/office/drawing/2014/main" id="{62AC13B8-80F3-0C76-C0FA-DC1136FD7CFD}"/>
              </a:ext>
            </a:extLst>
          </p:cNvPr>
          <p:cNvSpPr txBox="1"/>
          <p:nvPr/>
        </p:nvSpPr>
        <p:spPr>
          <a:xfrm>
            <a:off x="11727180" y="6279469"/>
            <a:ext cx="342900" cy="369332"/>
          </a:xfrm>
          <a:prstGeom prst="rect">
            <a:avLst/>
          </a:prstGeom>
          <a:noFill/>
        </p:spPr>
        <p:txBody>
          <a:bodyPr wrap="square" rtlCol="0">
            <a:spAutoFit/>
          </a:bodyPr>
          <a:lstStyle/>
          <a:p>
            <a:r>
              <a:rPr lang="en-US"/>
              <a:t>8</a:t>
            </a:r>
          </a:p>
        </p:txBody>
      </p:sp>
      <p:pic>
        <p:nvPicPr>
          <p:cNvPr id="8" name="Picture 7">
            <a:extLst>
              <a:ext uri="{FF2B5EF4-FFF2-40B4-BE49-F238E27FC236}">
                <a16:creationId xmlns:a16="http://schemas.microsoft.com/office/drawing/2014/main" id="{41C79791-0FB5-1BCB-9895-15E753D1BBC7}"/>
              </a:ext>
            </a:extLst>
          </p:cNvPr>
          <p:cNvPicPr>
            <a:picLocks noChangeAspect="1"/>
          </p:cNvPicPr>
          <p:nvPr/>
        </p:nvPicPr>
        <p:blipFill>
          <a:blip r:embed="rId2"/>
          <a:stretch>
            <a:fillRect/>
          </a:stretch>
        </p:blipFill>
        <p:spPr>
          <a:xfrm>
            <a:off x="956650" y="973077"/>
            <a:ext cx="3491339" cy="2742272"/>
          </a:xfrm>
          <a:prstGeom prst="rect">
            <a:avLst/>
          </a:prstGeom>
        </p:spPr>
      </p:pic>
      <p:pic>
        <p:nvPicPr>
          <p:cNvPr id="10" name="Picture 9">
            <a:extLst>
              <a:ext uri="{FF2B5EF4-FFF2-40B4-BE49-F238E27FC236}">
                <a16:creationId xmlns:a16="http://schemas.microsoft.com/office/drawing/2014/main" id="{1A2E1D42-63D4-C2FB-AD6B-AF2504264C59}"/>
              </a:ext>
            </a:extLst>
          </p:cNvPr>
          <p:cNvPicPr>
            <a:picLocks noChangeAspect="1"/>
          </p:cNvPicPr>
          <p:nvPr/>
        </p:nvPicPr>
        <p:blipFill>
          <a:blip r:embed="rId3"/>
          <a:stretch>
            <a:fillRect/>
          </a:stretch>
        </p:blipFill>
        <p:spPr>
          <a:xfrm>
            <a:off x="7363283" y="973077"/>
            <a:ext cx="3598919" cy="2822334"/>
          </a:xfrm>
          <a:prstGeom prst="rect">
            <a:avLst/>
          </a:prstGeom>
        </p:spPr>
      </p:pic>
      <p:pic>
        <p:nvPicPr>
          <p:cNvPr id="6" name="Picture 5">
            <a:extLst>
              <a:ext uri="{FF2B5EF4-FFF2-40B4-BE49-F238E27FC236}">
                <a16:creationId xmlns:a16="http://schemas.microsoft.com/office/drawing/2014/main" id="{6B7E7ACB-1CB8-E63C-DE40-59E0E6A0B4A4}"/>
              </a:ext>
            </a:extLst>
          </p:cNvPr>
          <p:cNvPicPr>
            <a:picLocks noChangeAspect="1"/>
          </p:cNvPicPr>
          <p:nvPr/>
        </p:nvPicPr>
        <p:blipFill>
          <a:blip r:embed="rId4"/>
          <a:stretch>
            <a:fillRect/>
          </a:stretch>
        </p:blipFill>
        <p:spPr>
          <a:xfrm>
            <a:off x="902861" y="3928921"/>
            <a:ext cx="3491339" cy="2718349"/>
          </a:xfrm>
          <a:prstGeom prst="rect">
            <a:avLst/>
          </a:prstGeom>
        </p:spPr>
      </p:pic>
      <p:pic>
        <p:nvPicPr>
          <p:cNvPr id="9" name="Picture 8">
            <a:extLst>
              <a:ext uri="{FF2B5EF4-FFF2-40B4-BE49-F238E27FC236}">
                <a16:creationId xmlns:a16="http://schemas.microsoft.com/office/drawing/2014/main" id="{86C0E8C2-C0A6-A76F-547F-F8E7970F47C8}"/>
              </a:ext>
            </a:extLst>
          </p:cNvPr>
          <p:cNvPicPr>
            <a:picLocks noChangeAspect="1"/>
          </p:cNvPicPr>
          <p:nvPr/>
        </p:nvPicPr>
        <p:blipFill>
          <a:blip r:embed="rId5"/>
          <a:stretch>
            <a:fillRect/>
          </a:stretch>
        </p:blipFill>
        <p:spPr>
          <a:xfrm>
            <a:off x="7363282" y="3928921"/>
            <a:ext cx="3598919" cy="2822334"/>
          </a:xfrm>
          <a:prstGeom prst="rect">
            <a:avLst/>
          </a:prstGeom>
        </p:spPr>
      </p:pic>
    </p:spTree>
    <p:extLst>
      <p:ext uri="{BB962C8B-B14F-4D97-AF65-F5344CB8AC3E}">
        <p14:creationId xmlns:p14="http://schemas.microsoft.com/office/powerpoint/2010/main" val="4037778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2000" fill="hold"/>
                                        <p:tgtEl>
                                          <p:spTgt spid="8"/>
                                        </p:tgtEl>
                                      </p:cBhvr>
                                      <p:by x="150000" y="150000"/>
                                    </p:animScale>
                                  </p:childTnLst>
                                </p:cTn>
                              </p:par>
                            </p:childTnLst>
                          </p:cTn>
                        </p:par>
                      </p:childTnLst>
                    </p:cTn>
                  </p:par>
                  <p:par>
                    <p:cTn id="7" fill="hold">
                      <p:stCondLst>
                        <p:cond delay="indefinite"/>
                      </p:stCondLst>
                      <p:childTnLst>
                        <p:par>
                          <p:cTn id="8" fill="hold">
                            <p:stCondLst>
                              <p:cond delay="0"/>
                            </p:stCondLst>
                            <p:childTnLst>
                              <p:par>
                                <p:cTn id="9" presetID="6" presetClass="emph" presetSubtype="0" fill="hold" nodeType="clickEffect">
                                  <p:stCondLst>
                                    <p:cond delay="0"/>
                                  </p:stCondLst>
                                  <p:childTnLst>
                                    <p:animScale>
                                      <p:cBhvr>
                                        <p:cTn id="10" dur="2000" fill="hold"/>
                                        <p:tgtEl>
                                          <p:spTgt spid="6"/>
                                        </p:tgtEl>
                                      </p:cBhvr>
                                      <p:by x="150000" y="150000"/>
                                    </p:animScale>
                                  </p:childTnLst>
                                </p:cTn>
                              </p:par>
                            </p:childTnLst>
                          </p:cTn>
                        </p:par>
                      </p:childTnLst>
                    </p:cTn>
                  </p:par>
                  <p:par>
                    <p:cTn id="11" fill="hold">
                      <p:stCondLst>
                        <p:cond delay="indefinite"/>
                      </p:stCondLst>
                      <p:childTnLst>
                        <p:par>
                          <p:cTn id="12" fill="hold">
                            <p:stCondLst>
                              <p:cond delay="0"/>
                            </p:stCondLst>
                            <p:childTnLst>
                              <p:par>
                                <p:cTn id="13" presetID="6" presetClass="emph" presetSubtype="0" fill="hold" nodeType="clickEffect">
                                  <p:stCondLst>
                                    <p:cond delay="0"/>
                                  </p:stCondLst>
                                  <p:childTnLst>
                                    <p:animScale>
                                      <p:cBhvr>
                                        <p:cTn id="14" dur="2000" fill="hold"/>
                                        <p:tgtEl>
                                          <p:spTgt spid="10"/>
                                        </p:tgtEl>
                                      </p:cBhvr>
                                      <p:by x="150000" y="150000"/>
                                    </p:animScale>
                                  </p:childTnLst>
                                </p:cTn>
                              </p:par>
                            </p:childTnLst>
                          </p:cTn>
                        </p:par>
                      </p:childTnLst>
                    </p:cTn>
                  </p:par>
                  <p:par>
                    <p:cTn id="15" fill="hold">
                      <p:stCondLst>
                        <p:cond delay="indefinite"/>
                      </p:stCondLst>
                      <p:childTnLst>
                        <p:par>
                          <p:cTn id="16" fill="hold">
                            <p:stCondLst>
                              <p:cond delay="0"/>
                            </p:stCondLst>
                            <p:childTnLst>
                              <p:par>
                                <p:cTn id="17" presetID="6" presetClass="emph" presetSubtype="0" fill="hold" nodeType="clickEffect">
                                  <p:stCondLst>
                                    <p:cond delay="0"/>
                                  </p:stCondLst>
                                  <p:childTnLst>
                                    <p:animScale>
                                      <p:cBhvr>
                                        <p:cTn id="18" dur="2000" fill="hold"/>
                                        <p:tgtEl>
                                          <p:spTgt spid="9"/>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78B7075-BAF8-0ACA-3194-4CD5A8A35AFA}"/>
              </a:ext>
            </a:extLst>
          </p:cNvPr>
          <p:cNvPicPr>
            <a:picLocks noChangeAspect="1"/>
          </p:cNvPicPr>
          <p:nvPr/>
        </p:nvPicPr>
        <p:blipFill>
          <a:blip r:embed="rId2"/>
          <a:stretch>
            <a:fillRect/>
          </a:stretch>
        </p:blipFill>
        <p:spPr>
          <a:xfrm>
            <a:off x="544170" y="1276567"/>
            <a:ext cx="11103658" cy="4640075"/>
          </a:xfrm>
          <a:prstGeom prst="rect">
            <a:avLst/>
          </a:prstGeom>
        </p:spPr>
      </p:pic>
      <p:sp>
        <p:nvSpPr>
          <p:cNvPr id="4" name="TextBox 3">
            <a:extLst>
              <a:ext uri="{FF2B5EF4-FFF2-40B4-BE49-F238E27FC236}">
                <a16:creationId xmlns:a16="http://schemas.microsoft.com/office/drawing/2014/main" id="{4FE3B00C-24F8-29E8-DDF6-7345878D6B10}"/>
              </a:ext>
            </a:extLst>
          </p:cNvPr>
          <p:cNvSpPr txBox="1"/>
          <p:nvPr/>
        </p:nvSpPr>
        <p:spPr>
          <a:xfrm>
            <a:off x="4658747" y="6279469"/>
            <a:ext cx="2874505" cy="369332"/>
          </a:xfrm>
          <a:prstGeom prst="rect">
            <a:avLst/>
          </a:prstGeom>
          <a:noFill/>
        </p:spPr>
        <p:txBody>
          <a:bodyPr wrap="square" rtlCol="0">
            <a:spAutoFit/>
          </a:bodyPr>
          <a:lstStyle/>
          <a:p>
            <a:pPr algn="ctr"/>
            <a:r>
              <a:rPr lang="en-US"/>
              <a:t>Alexia Salcedo</a:t>
            </a:r>
          </a:p>
        </p:txBody>
      </p:sp>
      <p:sp>
        <p:nvSpPr>
          <p:cNvPr id="5" name="TextBox 4">
            <a:extLst>
              <a:ext uri="{FF2B5EF4-FFF2-40B4-BE49-F238E27FC236}">
                <a16:creationId xmlns:a16="http://schemas.microsoft.com/office/drawing/2014/main" id="{FA50C4C7-BA63-BD41-63E1-95DF1C83BF72}"/>
              </a:ext>
            </a:extLst>
          </p:cNvPr>
          <p:cNvSpPr txBox="1"/>
          <p:nvPr/>
        </p:nvSpPr>
        <p:spPr>
          <a:xfrm>
            <a:off x="11727180" y="6279469"/>
            <a:ext cx="342900" cy="369332"/>
          </a:xfrm>
          <a:prstGeom prst="rect">
            <a:avLst/>
          </a:prstGeom>
          <a:noFill/>
        </p:spPr>
        <p:txBody>
          <a:bodyPr wrap="square" rtlCol="0">
            <a:spAutoFit/>
          </a:bodyPr>
          <a:lstStyle/>
          <a:p>
            <a:r>
              <a:rPr lang="en-US"/>
              <a:t>9</a:t>
            </a:r>
          </a:p>
        </p:txBody>
      </p:sp>
      <p:sp>
        <p:nvSpPr>
          <p:cNvPr id="6" name="TextBox 5">
            <a:extLst>
              <a:ext uri="{FF2B5EF4-FFF2-40B4-BE49-F238E27FC236}">
                <a16:creationId xmlns:a16="http://schemas.microsoft.com/office/drawing/2014/main" id="{885572D6-839B-9F0E-CD79-327F17D12A53}"/>
              </a:ext>
            </a:extLst>
          </p:cNvPr>
          <p:cNvSpPr txBox="1"/>
          <p:nvPr/>
        </p:nvSpPr>
        <p:spPr>
          <a:xfrm>
            <a:off x="3486574" y="267409"/>
            <a:ext cx="4891916" cy="646331"/>
          </a:xfrm>
          <a:prstGeom prst="rect">
            <a:avLst/>
          </a:prstGeom>
          <a:noFill/>
        </p:spPr>
        <p:txBody>
          <a:bodyPr wrap="none" rtlCol="0">
            <a:spAutoFit/>
          </a:bodyPr>
          <a:lstStyle/>
          <a:p>
            <a:pPr algn="ctr"/>
            <a:r>
              <a:rPr lang="en-US" sz="3600" b="1">
                <a:solidFill>
                  <a:schemeClr val="tx2"/>
                </a:solidFill>
                <a:latin typeface="Poppins" panose="00000500000000000000" pitchFamily="2" charset="0"/>
                <a:cs typeface="Poppins" panose="00000500000000000000" pitchFamily="2" charset="0"/>
              </a:rPr>
              <a:t>PATIENT DIMENSION</a:t>
            </a:r>
          </a:p>
        </p:txBody>
      </p:sp>
    </p:spTree>
    <p:extLst>
      <p:ext uri="{BB962C8B-B14F-4D97-AF65-F5344CB8AC3E}">
        <p14:creationId xmlns:p14="http://schemas.microsoft.com/office/powerpoint/2010/main" val="2563358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AngleLinesVTI">
  <a:themeElements>
    <a:clrScheme name="Custom 34">
      <a:dk1>
        <a:sysClr val="windowText" lastClr="000000"/>
      </a:dk1>
      <a:lt1>
        <a:sysClr val="window" lastClr="FFFFFF"/>
      </a:lt1>
      <a:dk2>
        <a:srgbClr val="001E2E"/>
      </a:dk2>
      <a:lt2>
        <a:srgbClr val="F0ECEC"/>
      </a:lt2>
      <a:accent1>
        <a:srgbClr val="155767"/>
      </a:accent1>
      <a:accent2>
        <a:srgbClr val="BA9CA0"/>
      </a:accent2>
      <a:accent3>
        <a:srgbClr val="A57931"/>
      </a:accent3>
      <a:accent4>
        <a:srgbClr val="0E577C"/>
      </a:accent4>
      <a:accent5>
        <a:srgbClr val="CC846E"/>
      </a:accent5>
      <a:accent6>
        <a:srgbClr val="93767A"/>
      </a:accent6>
      <a:hlink>
        <a:srgbClr val="0563C1"/>
      </a:hlink>
      <a:folHlink>
        <a:srgbClr val="954F72"/>
      </a:folHlink>
    </a:clrScheme>
    <a:fontScheme name="Walbaum Light Univers Light">
      <a:majorFont>
        <a:latin typeface="Walbaum Display Light"/>
        <a:ea typeface=""/>
        <a:cs typeface=""/>
      </a:majorFont>
      <a:minorFont>
        <a:latin typeface="Univers Condensed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ngleLinesVTI" id="{BC1FC193-C72F-4761-9899-1105EDF6BAE8}" vid="{64612625-F022-44B7-B9FA-9D26DEDBDC2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1C180A77-4928-484F-9529-F716C85D6A6D}">
  <ds:schemaRefs>
    <ds:schemaRef ds:uri="16c05727-aa75-4e4a-9b5f-8a80a1165891"/>
    <ds:schemaRef ds:uri="230e9df3-be65-4c73-a93b-d1236ebd677e"/>
    <ds:schemaRef ds:uri="71af3243-3dd4-4a8d-8c0d-dd76da1f02a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30E62E91-3991-445A-ADE0-DB143B39320F}">
  <ds:schemaRefs>
    <ds:schemaRef ds:uri="http://schemas.microsoft.com/sharepoint/v3/contenttype/forms"/>
  </ds:schemaRefs>
</ds:datastoreItem>
</file>

<file path=customXml/itemProps3.xml><?xml version="1.0" encoding="utf-8"?>
<ds:datastoreItem xmlns:ds="http://schemas.openxmlformats.org/officeDocument/2006/customXml" ds:itemID="{3C20BE78-9FDF-401B-B412-3AA10EC5BEA3}">
  <ds:schemaRefs>
    <ds:schemaRef ds:uri="230e9df3-be65-4c73-a93b-d1236ebd677e"/>
    <ds:schemaRef ds:uri="71af3243-3dd4-4a8d-8c0d-dd76da1f02a5"/>
    <ds:schemaRef ds:uri="http://schemas.microsoft.com/office/2006/metadata/properties"/>
    <ds:schemaRef ds:uri="http://schemas.microsoft.com/office/infopath/2007/PartnerControls"/>
    <ds:schemaRef ds:uri="http://schemas.microsoft.com/sharepoint/v3"/>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{C183DDFD-C2D9-4294-B451-05FA21506629}tf22797433_win32</Template>
  <TotalTime>1767</TotalTime>
  <Words>1335</Words>
  <Application>Microsoft Office PowerPoint</Application>
  <PresentationFormat>Widescreen</PresentationFormat>
  <Paragraphs>237</Paragraphs>
  <Slides>38</Slides>
  <Notes>7</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38</vt:i4>
      </vt:variant>
    </vt:vector>
  </HeadingPairs>
  <TitlesOfParts>
    <vt:vector size="49" baseType="lpstr">
      <vt:lpstr>Aptos</vt:lpstr>
      <vt:lpstr>Arial</vt:lpstr>
      <vt:lpstr>Calibri</vt:lpstr>
      <vt:lpstr>Lato</vt:lpstr>
      <vt:lpstr>Lato Light</vt:lpstr>
      <vt:lpstr>Open Sans Light</vt:lpstr>
      <vt:lpstr>Poppins</vt:lpstr>
      <vt:lpstr>Söhne</vt:lpstr>
      <vt:lpstr>Univers Condensed Light</vt:lpstr>
      <vt:lpstr>Walbaum Display Light</vt:lpstr>
      <vt:lpstr>AngleLinesVTI</vt:lpstr>
      <vt:lpstr>HEALTHCARE ANALYSIS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BASIC  PRESENTATION</dc:title>
  <dc:creator>alexia salcedo</dc:creator>
  <cp:lastModifiedBy>Shah, Soumya - (soumyashah)</cp:lastModifiedBy>
  <cp:revision>2</cp:revision>
  <dcterms:created xsi:type="dcterms:W3CDTF">2024-03-16T20:13:22Z</dcterms:created>
  <dcterms:modified xsi:type="dcterms:W3CDTF">2025-03-23T01:53:14Z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